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2"/>
  </p:notesMasterIdLst>
  <p:sldIdLst>
    <p:sldId id="257" r:id="rId3"/>
    <p:sldId id="259" r:id="rId4"/>
    <p:sldId id="285" r:id="rId5"/>
    <p:sldId id="260" r:id="rId6"/>
    <p:sldId id="275" r:id="rId7"/>
    <p:sldId id="287" r:id="rId8"/>
    <p:sldId id="286" r:id="rId9"/>
    <p:sldId id="283" r:id="rId10"/>
    <p:sldId id="279" r:id="rId11"/>
    <p:sldId id="261" r:id="rId12"/>
    <p:sldId id="262" r:id="rId13"/>
    <p:sldId id="276" r:id="rId14"/>
    <p:sldId id="263" r:id="rId15"/>
    <p:sldId id="264" r:id="rId16"/>
    <p:sldId id="265" r:id="rId17"/>
    <p:sldId id="268" r:id="rId18"/>
    <p:sldId id="266" r:id="rId19"/>
    <p:sldId id="282" r:id="rId20"/>
    <p:sldId id="273" r:id="rId21"/>
    <p:sldId id="267" r:id="rId22"/>
    <p:sldId id="280" r:id="rId23"/>
    <p:sldId id="281" r:id="rId24"/>
    <p:sldId id="269" r:id="rId25"/>
    <p:sldId id="271" r:id="rId26"/>
    <p:sldId id="270" r:id="rId27"/>
    <p:sldId id="272" r:id="rId28"/>
    <p:sldId id="278" r:id="rId29"/>
    <p:sldId id="274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4"/>
    <a:srgbClr val="65B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20FA0-9E05-41C9-ADD8-5057E50DC6B9}" v="153" dt="2025-02-27T16:37:06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0" autoAdjust="0"/>
    <p:restoredTop sz="81466" autoAdjust="0"/>
  </p:normalViewPr>
  <p:slideViewPr>
    <p:cSldViewPr snapToGrid="0">
      <p:cViewPr varScale="1">
        <p:scale>
          <a:sx n="92" d="100"/>
          <a:sy n="92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5472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54212-B569-466F-B52A-06AF7724F10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DA724A7-9EFE-4577-9F5C-D8B46950D83F}">
      <dgm:prSet phldrT="[Text]"/>
      <dgm:spPr/>
      <dgm:t>
        <a:bodyPr/>
        <a:lstStyle/>
        <a:p>
          <a:r>
            <a:rPr lang="en-GB" dirty="0"/>
            <a:t>Stage 1</a:t>
          </a:r>
        </a:p>
      </dgm:t>
    </dgm:pt>
    <dgm:pt modelId="{F85678B3-14CD-4105-9D79-61F9A9E98638}" type="parTrans" cxnId="{821ED5D7-5480-4C32-AB07-8C07CC97F693}">
      <dgm:prSet/>
      <dgm:spPr/>
      <dgm:t>
        <a:bodyPr/>
        <a:lstStyle/>
        <a:p>
          <a:endParaRPr lang="en-GB"/>
        </a:p>
      </dgm:t>
    </dgm:pt>
    <dgm:pt modelId="{5A0DB91D-A549-4F8E-9D27-500340572716}" type="sibTrans" cxnId="{821ED5D7-5480-4C32-AB07-8C07CC97F693}">
      <dgm:prSet/>
      <dgm:spPr/>
      <dgm:t>
        <a:bodyPr/>
        <a:lstStyle/>
        <a:p>
          <a:endParaRPr lang="en-GB"/>
        </a:p>
      </dgm:t>
    </dgm:pt>
    <dgm:pt modelId="{39271896-B3E2-49A1-AA69-E3C15AF619F8}">
      <dgm:prSet phldrT="[Text]"/>
      <dgm:spPr/>
      <dgm:t>
        <a:bodyPr/>
        <a:lstStyle/>
        <a:p>
          <a:r>
            <a:rPr lang="en-GB" dirty="0"/>
            <a:t>Pre-planning</a:t>
          </a:r>
        </a:p>
      </dgm:t>
    </dgm:pt>
    <dgm:pt modelId="{3B6F9555-650C-43C4-AF73-909D318019D3}" type="parTrans" cxnId="{026DFDCB-0D87-47DF-99A3-768F1CCF621B}">
      <dgm:prSet/>
      <dgm:spPr/>
      <dgm:t>
        <a:bodyPr/>
        <a:lstStyle/>
        <a:p>
          <a:endParaRPr lang="en-GB"/>
        </a:p>
      </dgm:t>
    </dgm:pt>
    <dgm:pt modelId="{DCD96603-0BC0-4B8E-902B-D08624B860EE}" type="sibTrans" cxnId="{026DFDCB-0D87-47DF-99A3-768F1CCF621B}">
      <dgm:prSet/>
      <dgm:spPr/>
      <dgm:t>
        <a:bodyPr/>
        <a:lstStyle/>
        <a:p>
          <a:endParaRPr lang="en-GB"/>
        </a:p>
      </dgm:t>
    </dgm:pt>
    <dgm:pt modelId="{5D1708C7-0239-4572-A30B-8B0A35EBDD84}">
      <dgm:prSet phldrT="[Text]"/>
      <dgm:spPr/>
      <dgm:t>
        <a:bodyPr/>
        <a:lstStyle/>
        <a:p>
          <a:r>
            <a:rPr lang="en-GB" dirty="0"/>
            <a:t>Stage 2</a:t>
          </a:r>
        </a:p>
      </dgm:t>
    </dgm:pt>
    <dgm:pt modelId="{434771CE-A32D-41B4-A603-E1D4D5BE9ED4}" type="parTrans" cxnId="{63643718-CCEF-4963-A60B-CA4B2455D5DB}">
      <dgm:prSet/>
      <dgm:spPr/>
      <dgm:t>
        <a:bodyPr/>
        <a:lstStyle/>
        <a:p>
          <a:endParaRPr lang="en-GB"/>
        </a:p>
      </dgm:t>
    </dgm:pt>
    <dgm:pt modelId="{5DC06951-F1F7-4EE8-9B79-8375E846053E}" type="sibTrans" cxnId="{63643718-CCEF-4963-A60B-CA4B2455D5DB}">
      <dgm:prSet/>
      <dgm:spPr/>
      <dgm:t>
        <a:bodyPr/>
        <a:lstStyle/>
        <a:p>
          <a:endParaRPr lang="en-GB"/>
        </a:p>
      </dgm:t>
    </dgm:pt>
    <dgm:pt modelId="{7411A1AE-4896-4E5C-8E04-26BE69EE9F33}">
      <dgm:prSet phldrT="[Text]"/>
      <dgm:spPr/>
      <dgm:t>
        <a:bodyPr/>
        <a:lstStyle/>
        <a:p>
          <a:r>
            <a:rPr lang="en-GB" dirty="0"/>
            <a:t>Planning / determination</a:t>
          </a:r>
        </a:p>
      </dgm:t>
    </dgm:pt>
    <dgm:pt modelId="{6F76A995-4014-418D-B52C-53BABF23FC8B}" type="parTrans" cxnId="{33BCC664-3589-4354-9C35-4C936CC85487}">
      <dgm:prSet/>
      <dgm:spPr/>
      <dgm:t>
        <a:bodyPr/>
        <a:lstStyle/>
        <a:p>
          <a:endParaRPr lang="en-GB"/>
        </a:p>
      </dgm:t>
    </dgm:pt>
    <dgm:pt modelId="{76FBADA0-1DC8-4E20-B20F-AFB0C2336B4E}" type="sibTrans" cxnId="{33BCC664-3589-4354-9C35-4C936CC85487}">
      <dgm:prSet/>
      <dgm:spPr/>
      <dgm:t>
        <a:bodyPr/>
        <a:lstStyle/>
        <a:p>
          <a:endParaRPr lang="en-GB"/>
        </a:p>
      </dgm:t>
    </dgm:pt>
    <dgm:pt modelId="{5EB11F7A-8926-4520-9366-976B656AD700}">
      <dgm:prSet phldrT="[Text]"/>
      <dgm:spPr/>
      <dgm:t>
        <a:bodyPr/>
        <a:lstStyle/>
        <a:p>
          <a:r>
            <a:rPr lang="en-GB" dirty="0"/>
            <a:t>Stage 3</a:t>
          </a:r>
        </a:p>
      </dgm:t>
    </dgm:pt>
    <dgm:pt modelId="{F78633DB-9EB5-4409-87ED-C42E548099E1}" type="parTrans" cxnId="{8A7E5A99-31D4-4C4A-BC88-406D38832976}">
      <dgm:prSet/>
      <dgm:spPr/>
      <dgm:t>
        <a:bodyPr/>
        <a:lstStyle/>
        <a:p>
          <a:endParaRPr lang="en-GB"/>
        </a:p>
      </dgm:t>
    </dgm:pt>
    <dgm:pt modelId="{A7D6F4B4-CBB3-4D80-B415-924289500DCD}" type="sibTrans" cxnId="{8A7E5A99-31D4-4C4A-BC88-406D38832976}">
      <dgm:prSet/>
      <dgm:spPr/>
      <dgm:t>
        <a:bodyPr/>
        <a:lstStyle/>
        <a:p>
          <a:endParaRPr lang="en-GB"/>
        </a:p>
      </dgm:t>
    </dgm:pt>
    <dgm:pt modelId="{020EE4DE-812B-429E-94AF-82A1714A77BD}">
      <dgm:prSet phldrT="[Text]"/>
      <dgm:spPr/>
      <dgm:t>
        <a:bodyPr/>
        <a:lstStyle/>
        <a:p>
          <a:r>
            <a:rPr lang="en-GB" dirty="0"/>
            <a:t>Post-determination</a:t>
          </a:r>
        </a:p>
      </dgm:t>
    </dgm:pt>
    <dgm:pt modelId="{F4C433FB-4094-4D79-B0D4-C1DD7CE7A28B}" type="parTrans" cxnId="{2E666E39-BC0A-4F02-BF34-3FC1D4FBFBF6}">
      <dgm:prSet/>
      <dgm:spPr/>
      <dgm:t>
        <a:bodyPr/>
        <a:lstStyle/>
        <a:p>
          <a:endParaRPr lang="en-GB"/>
        </a:p>
      </dgm:t>
    </dgm:pt>
    <dgm:pt modelId="{6269FF6C-656B-4DB7-AEB0-01AB23EF4D6B}" type="sibTrans" cxnId="{2E666E39-BC0A-4F02-BF34-3FC1D4FBFBF6}">
      <dgm:prSet/>
      <dgm:spPr/>
      <dgm:t>
        <a:bodyPr/>
        <a:lstStyle/>
        <a:p>
          <a:endParaRPr lang="en-GB"/>
        </a:p>
      </dgm:t>
    </dgm:pt>
    <dgm:pt modelId="{D76A969C-3314-4F2A-AF38-192B3AF32AE4}">
      <dgm:prSet/>
      <dgm:spPr/>
      <dgm:t>
        <a:bodyPr/>
        <a:lstStyle/>
        <a:p>
          <a:r>
            <a:rPr lang="en-GB" dirty="0"/>
            <a:t>Stage 4</a:t>
          </a:r>
        </a:p>
      </dgm:t>
    </dgm:pt>
    <dgm:pt modelId="{B6278BF8-08B3-4E1A-9D68-14651BA5F433}" type="parTrans" cxnId="{F3696CAB-0EB7-4DD8-9944-DDF0C9F32E6A}">
      <dgm:prSet/>
      <dgm:spPr/>
      <dgm:t>
        <a:bodyPr/>
        <a:lstStyle/>
        <a:p>
          <a:endParaRPr lang="en-GB"/>
        </a:p>
      </dgm:t>
    </dgm:pt>
    <dgm:pt modelId="{D09E07F0-AB94-4943-8CE1-E5E18E5F1036}" type="sibTrans" cxnId="{F3696CAB-0EB7-4DD8-9944-DDF0C9F32E6A}">
      <dgm:prSet/>
      <dgm:spPr/>
      <dgm:t>
        <a:bodyPr/>
        <a:lstStyle/>
        <a:p>
          <a:endParaRPr lang="en-GB"/>
        </a:p>
      </dgm:t>
    </dgm:pt>
    <dgm:pt modelId="{622E19B7-E0B5-4489-B6BD-558BC94E336B}">
      <dgm:prSet/>
      <dgm:spPr/>
      <dgm:t>
        <a:bodyPr/>
        <a:lstStyle/>
        <a:p>
          <a:r>
            <a:rPr lang="en-GB" dirty="0"/>
            <a:t>Construction / operation</a:t>
          </a:r>
        </a:p>
      </dgm:t>
    </dgm:pt>
    <dgm:pt modelId="{678E9299-F865-43CA-9814-ADF392B07830}" type="parTrans" cxnId="{FB0C318D-9D6F-4537-8A04-E9A1DB99B8D3}">
      <dgm:prSet/>
      <dgm:spPr/>
      <dgm:t>
        <a:bodyPr/>
        <a:lstStyle/>
        <a:p>
          <a:endParaRPr lang="en-GB"/>
        </a:p>
      </dgm:t>
    </dgm:pt>
    <dgm:pt modelId="{9E26FDE4-1353-41DB-90CC-40B2389F9217}" type="sibTrans" cxnId="{FB0C318D-9D6F-4537-8A04-E9A1DB99B8D3}">
      <dgm:prSet/>
      <dgm:spPr/>
      <dgm:t>
        <a:bodyPr/>
        <a:lstStyle/>
        <a:p>
          <a:endParaRPr lang="en-GB"/>
        </a:p>
      </dgm:t>
    </dgm:pt>
    <dgm:pt modelId="{7C1875B4-1273-4FED-ADD4-4505DEA71377}" type="pres">
      <dgm:prSet presAssocID="{A4D54212-B569-466F-B52A-06AF7724F10E}" presName="linearFlow" presStyleCnt="0">
        <dgm:presLayoutVars>
          <dgm:dir/>
          <dgm:animLvl val="lvl"/>
          <dgm:resizeHandles val="exact"/>
        </dgm:presLayoutVars>
      </dgm:prSet>
      <dgm:spPr/>
    </dgm:pt>
    <dgm:pt modelId="{B4DFB9A0-7D0E-494A-BE5B-69F49C42A367}" type="pres">
      <dgm:prSet presAssocID="{4DA724A7-9EFE-4577-9F5C-D8B46950D83F}" presName="composite" presStyleCnt="0"/>
      <dgm:spPr/>
    </dgm:pt>
    <dgm:pt modelId="{16FB4DF0-5205-40C0-9CF5-8345B235E8CD}" type="pres">
      <dgm:prSet presAssocID="{4DA724A7-9EFE-4577-9F5C-D8B46950D83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AA87993-6832-4214-8B06-2177655D91ED}" type="pres">
      <dgm:prSet presAssocID="{4DA724A7-9EFE-4577-9F5C-D8B46950D83F}" presName="descendantText" presStyleLbl="alignAcc1" presStyleIdx="0" presStyleCnt="4">
        <dgm:presLayoutVars>
          <dgm:bulletEnabled val="1"/>
        </dgm:presLayoutVars>
      </dgm:prSet>
      <dgm:spPr/>
    </dgm:pt>
    <dgm:pt modelId="{01496E38-C5D1-46F8-8D21-C20788767241}" type="pres">
      <dgm:prSet presAssocID="{5A0DB91D-A549-4F8E-9D27-500340572716}" presName="sp" presStyleCnt="0"/>
      <dgm:spPr/>
    </dgm:pt>
    <dgm:pt modelId="{F94EE985-2744-4068-9D59-CD6646778F5F}" type="pres">
      <dgm:prSet presAssocID="{5D1708C7-0239-4572-A30B-8B0A35EBDD84}" presName="composite" presStyleCnt="0"/>
      <dgm:spPr/>
    </dgm:pt>
    <dgm:pt modelId="{701C7353-CEB5-48B6-BB40-083121ED4BDA}" type="pres">
      <dgm:prSet presAssocID="{5D1708C7-0239-4572-A30B-8B0A35EBDD8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026BCBE-FD29-4A55-990A-6BEC9DD3C1EF}" type="pres">
      <dgm:prSet presAssocID="{5D1708C7-0239-4572-A30B-8B0A35EBDD84}" presName="descendantText" presStyleLbl="alignAcc1" presStyleIdx="1" presStyleCnt="4">
        <dgm:presLayoutVars>
          <dgm:bulletEnabled val="1"/>
        </dgm:presLayoutVars>
      </dgm:prSet>
      <dgm:spPr/>
    </dgm:pt>
    <dgm:pt modelId="{A86D15F6-6B96-409C-A14E-3ABE29A6F4AB}" type="pres">
      <dgm:prSet presAssocID="{5DC06951-F1F7-4EE8-9B79-8375E846053E}" presName="sp" presStyleCnt="0"/>
      <dgm:spPr/>
    </dgm:pt>
    <dgm:pt modelId="{C462642C-5BE1-40C2-B482-88D3DC2C9038}" type="pres">
      <dgm:prSet presAssocID="{5EB11F7A-8926-4520-9366-976B656AD700}" presName="composite" presStyleCnt="0"/>
      <dgm:spPr/>
    </dgm:pt>
    <dgm:pt modelId="{FBE7FE51-FDE5-4ADB-B43E-F147D79566CD}" type="pres">
      <dgm:prSet presAssocID="{5EB11F7A-8926-4520-9366-976B656AD70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8C0C5DD-49A0-41DF-A096-449E17515CFB}" type="pres">
      <dgm:prSet presAssocID="{5EB11F7A-8926-4520-9366-976B656AD700}" presName="descendantText" presStyleLbl="alignAcc1" presStyleIdx="2" presStyleCnt="4" custLinFactNeighborX="333" custLinFactNeighborY="10839">
        <dgm:presLayoutVars>
          <dgm:bulletEnabled val="1"/>
        </dgm:presLayoutVars>
      </dgm:prSet>
      <dgm:spPr/>
    </dgm:pt>
    <dgm:pt modelId="{BA54EEA5-2794-4093-B6C0-EC8602F9025A}" type="pres">
      <dgm:prSet presAssocID="{A7D6F4B4-CBB3-4D80-B415-924289500DCD}" presName="sp" presStyleCnt="0"/>
      <dgm:spPr/>
    </dgm:pt>
    <dgm:pt modelId="{71B3B54E-DE0A-40D3-A7A4-267C8CB22783}" type="pres">
      <dgm:prSet presAssocID="{D76A969C-3314-4F2A-AF38-192B3AF32AE4}" presName="composite" presStyleCnt="0"/>
      <dgm:spPr/>
    </dgm:pt>
    <dgm:pt modelId="{B8D691C3-E3D5-4606-B5F7-5EACE98340D2}" type="pres">
      <dgm:prSet presAssocID="{D76A969C-3314-4F2A-AF38-192B3AF32AE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BBAB1A6-7773-4AEF-8CCB-A00AF8495FF5}" type="pres">
      <dgm:prSet presAssocID="{D76A969C-3314-4F2A-AF38-192B3AF32AE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3643718-CCEF-4963-A60B-CA4B2455D5DB}" srcId="{A4D54212-B569-466F-B52A-06AF7724F10E}" destId="{5D1708C7-0239-4572-A30B-8B0A35EBDD84}" srcOrd="1" destOrd="0" parTransId="{434771CE-A32D-41B4-A603-E1D4D5BE9ED4}" sibTransId="{5DC06951-F1F7-4EE8-9B79-8375E846053E}"/>
    <dgm:cxn modelId="{6046DA31-E601-47C0-9B23-C0B250DA602A}" type="presOf" srcId="{622E19B7-E0B5-4489-B6BD-558BC94E336B}" destId="{6BBAB1A6-7773-4AEF-8CCB-A00AF8495FF5}" srcOrd="0" destOrd="0" presId="urn:microsoft.com/office/officeart/2005/8/layout/chevron2"/>
    <dgm:cxn modelId="{2E666E39-BC0A-4F02-BF34-3FC1D4FBFBF6}" srcId="{5EB11F7A-8926-4520-9366-976B656AD700}" destId="{020EE4DE-812B-429E-94AF-82A1714A77BD}" srcOrd="0" destOrd="0" parTransId="{F4C433FB-4094-4D79-B0D4-C1DD7CE7A28B}" sibTransId="{6269FF6C-656B-4DB7-AEB0-01AB23EF4D6B}"/>
    <dgm:cxn modelId="{40BBF763-E814-4293-8CD3-0CB60DF557CE}" type="presOf" srcId="{D76A969C-3314-4F2A-AF38-192B3AF32AE4}" destId="{B8D691C3-E3D5-4606-B5F7-5EACE98340D2}" srcOrd="0" destOrd="0" presId="urn:microsoft.com/office/officeart/2005/8/layout/chevron2"/>
    <dgm:cxn modelId="{33BCC664-3589-4354-9C35-4C936CC85487}" srcId="{5D1708C7-0239-4572-A30B-8B0A35EBDD84}" destId="{7411A1AE-4896-4E5C-8E04-26BE69EE9F33}" srcOrd="0" destOrd="0" parTransId="{6F76A995-4014-418D-B52C-53BABF23FC8B}" sibTransId="{76FBADA0-1DC8-4E20-B20F-AFB0C2336B4E}"/>
    <dgm:cxn modelId="{A6541A76-AD6F-43F2-8D25-071242A27421}" type="presOf" srcId="{4DA724A7-9EFE-4577-9F5C-D8B46950D83F}" destId="{16FB4DF0-5205-40C0-9CF5-8345B235E8CD}" srcOrd="0" destOrd="0" presId="urn:microsoft.com/office/officeart/2005/8/layout/chevron2"/>
    <dgm:cxn modelId="{A65D377E-F39E-4A16-A548-4947659C1724}" type="presOf" srcId="{39271896-B3E2-49A1-AA69-E3C15AF619F8}" destId="{EAA87993-6832-4214-8B06-2177655D91ED}" srcOrd="0" destOrd="0" presId="urn:microsoft.com/office/officeart/2005/8/layout/chevron2"/>
    <dgm:cxn modelId="{B4EDCC81-6106-4CB6-8942-DECFC70A25D7}" type="presOf" srcId="{A4D54212-B569-466F-B52A-06AF7724F10E}" destId="{7C1875B4-1273-4FED-ADD4-4505DEA71377}" srcOrd="0" destOrd="0" presId="urn:microsoft.com/office/officeart/2005/8/layout/chevron2"/>
    <dgm:cxn modelId="{FB0C318D-9D6F-4537-8A04-E9A1DB99B8D3}" srcId="{D76A969C-3314-4F2A-AF38-192B3AF32AE4}" destId="{622E19B7-E0B5-4489-B6BD-558BC94E336B}" srcOrd="0" destOrd="0" parTransId="{678E9299-F865-43CA-9814-ADF392B07830}" sibTransId="{9E26FDE4-1353-41DB-90CC-40B2389F9217}"/>
    <dgm:cxn modelId="{8A7E5A99-31D4-4C4A-BC88-406D38832976}" srcId="{A4D54212-B569-466F-B52A-06AF7724F10E}" destId="{5EB11F7A-8926-4520-9366-976B656AD700}" srcOrd="2" destOrd="0" parTransId="{F78633DB-9EB5-4409-87ED-C42E548099E1}" sibTransId="{A7D6F4B4-CBB3-4D80-B415-924289500DCD}"/>
    <dgm:cxn modelId="{F3696CAB-0EB7-4DD8-9944-DDF0C9F32E6A}" srcId="{A4D54212-B569-466F-B52A-06AF7724F10E}" destId="{D76A969C-3314-4F2A-AF38-192B3AF32AE4}" srcOrd="3" destOrd="0" parTransId="{B6278BF8-08B3-4E1A-9D68-14651BA5F433}" sibTransId="{D09E07F0-AB94-4943-8CE1-E5E18E5F1036}"/>
    <dgm:cxn modelId="{6C06F5B0-1559-4978-B472-06B85603CC4E}" type="presOf" srcId="{5EB11F7A-8926-4520-9366-976B656AD700}" destId="{FBE7FE51-FDE5-4ADB-B43E-F147D79566CD}" srcOrd="0" destOrd="0" presId="urn:microsoft.com/office/officeart/2005/8/layout/chevron2"/>
    <dgm:cxn modelId="{E7A94AC9-B127-4307-8413-63229C918F0B}" type="presOf" srcId="{7411A1AE-4896-4E5C-8E04-26BE69EE9F33}" destId="{7026BCBE-FD29-4A55-990A-6BEC9DD3C1EF}" srcOrd="0" destOrd="0" presId="urn:microsoft.com/office/officeart/2005/8/layout/chevron2"/>
    <dgm:cxn modelId="{026DFDCB-0D87-47DF-99A3-768F1CCF621B}" srcId="{4DA724A7-9EFE-4577-9F5C-D8B46950D83F}" destId="{39271896-B3E2-49A1-AA69-E3C15AF619F8}" srcOrd="0" destOrd="0" parTransId="{3B6F9555-650C-43C4-AF73-909D318019D3}" sibTransId="{DCD96603-0BC0-4B8E-902B-D08624B860EE}"/>
    <dgm:cxn modelId="{A7D89CD6-E3C9-4476-A85D-6CA0E2B83229}" type="presOf" srcId="{020EE4DE-812B-429E-94AF-82A1714A77BD}" destId="{B8C0C5DD-49A0-41DF-A096-449E17515CFB}" srcOrd="0" destOrd="0" presId="urn:microsoft.com/office/officeart/2005/8/layout/chevron2"/>
    <dgm:cxn modelId="{821ED5D7-5480-4C32-AB07-8C07CC97F693}" srcId="{A4D54212-B569-466F-B52A-06AF7724F10E}" destId="{4DA724A7-9EFE-4577-9F5C-D8B46950D83F}" srcOrd="0" destOrd="0" parTransId="{F85678B3-14CD-4105-9D79-61F9A9E98638}" sibTransId="{5A0DB91D-A549-4F8E-9D27-500340572716}"/>
    <dgm:cxn modelId="{932A59EF-2362-4E29-B280-1367CD2BAF53}" type="presOf" srcId="{5D1708C7-0239-4572-A30B-8B0A35EBDD84}" destId="{701C7353-CEB5-48B6-BB40-083121ED4BDA}" srcOrd="0" destOrd="0" presId="urn:microsoft.com/office/officeart/2005/8/layout/chevron2"/>
    <dgm:cxn modelId="{470B7CE9-90EA-4248-BD95-6D81D4D632A9}" type="presParOf" srcId="{7C1875B4-1273-4FED-ADD4-4505DEA71377}" destId="{B4DFB9A0-7D0E-494A-BE5B-69F49C42A367}" srcOrd="0" destOrd="0" presId="urn:microsoft.com/office/officeart/2005/8/layout/chevron2"/>
    <dgm:cxn modelId="{C12E0C18-0CDF-4A49-BE35-78BF37999C60}" type="presParOf" srcId="{B4DFB9A0-7D0E-494A-BE5B-69F49C42A367}" destId="{16FB4DF0-5205-40C0-9CF5-8345B235E8CD}" srcOrd="0" destOrd="0" presId="urn:microsoft.com/office/officeart/2005/8/layout/chevron2"/>
    <dgm:cxn modelId="{E85AFF84-EC86-4BC5-A9DD-8154109570EE}" type="presParOf" srcId="{B4DFB9A0-7D0E-494A-BE5B-69F49C42A367}" destId="{EAA87993-6832-4214-8B06-2177655D91ED}" srcOrd="1" destOrd="0" presId="urn:microsoft.com/office/officeart/2005/8/layout/chevron2"/>
    <dgm:cxn modelId="{3959246C-FD7F-4C74-A013-627CE7C5AE1A}" type="presParOf" srcId="{7C1875B4-1273-4FED-ADD4-4505DEA71377}" destId="{01496E38-C5D1-46F8-8D21-C20788767241}" srcOrd="1" destOrd="0" presId="urn:microsoft.com/office/officeart/2005/8/layout/chevron2"/>
    <dgm:cxn modelId="{D76DE8F5-4CC3-42FF-814E-3046F703F656}" type="presParOf" srcId="{7C1875B4-1273-4FED-ADD4-4505DEA71377}" destId="{F94EE985-2744-4068-9D59-CD6646778F5F}" srcOrd="2" destOrd="0" presId="urn:microsoft.com/office/officeart/2005/8/layout/chevron2"/>
    <dgm:cxn modelId="{F6912C69-0E86-4551-BDC2-40EEB942DB3F}" type="presParOf" srcId="{F94EE985-2744-4068-9D59-CD6646778F5F}" destId="{701C7353-CEB5-48B6-BB40-083121ED4BDA}" srcOrd="0" destOrd="0" presId="urn:microsoft.com/office/officeart/2005/8/layout/chevron2"/>
    <dgm:cxn modelId="{7F7CEE38-E2AD-407B-A118-6499AA517A7B}" type="presParOf" srcId="{F94EE985-2744-4068-9D59-CD6646778F5F}" destId="{7026BCBE-FD29-4A55-990A-6BEC9DD3C1EF}" srcOrd="1" destOrd="0" presId="urn:microsoft.com/office/officeart/2005/8/layout/chevron2"/>
    <dgm:cxn modelId="{90D1A83C-A560-4B4C-AE4B-BDCA7E17A3A5}" type="presParOf" srcId="{7C1875B4-1273-4FED-ADD4-4505DEA71377}" destId="{A86D15F6-6B96-409C-A14E-3ABE29A6F4AB}" srcOrd="3" destOrd="0" presId="urn:microsoft.com/office/officeart/2005/8/layout/chevron2"/>
    <dgm:cxn modelId="{0EA984F6-ECCF-4541-A933-8D9DC3CFC009}" type="presParOf" srcId="{7C1875B4-1273-4FED-ADD4-4505DEA71377}" destId="{C462642C-5BE1-40C2-B482-88D3DC2C9038}" srcOrd="4" destOrd="0" presId="urn:microsoft.com/office/officeart/2005/8/layout/chevron2"/>
    <dgm:cxn modelId="{A87B31E2-D3C7-4B53-908C-5B528860581E}" type="presParOf" srcId="{C462642C-5BE1-40C2-B482-88D3DC2C9038}" destId="{FBE7FE51-FDE5-4ADB-B43E-F147D79566CD}" srcOrd="0" destOrd="0" presId="urn:microsoft.com/office/officeart/2005/8/layout/chevron2"/>
    <dgm:cxn modelId="{D66DB910-5BBA-4556-8BC6-400E47E9233C}" type="presParOf" srcId="{C462642C-5BE1-40C2-B482-88D3DC2C9038}" destId="{B8C0C5DD-49A0-41DF-A096-449E17515CFB}" srcOrd="1" destOrd="0" presId="urn:microsoft.com/office/officeart/2005/8/layout/chevron2"/>
    <dgm:cxn modelId="{559FC76F-1CB0-4D6E-A7B6-11F4D9301F2B}" type="presParOf" srcId="{7C1875B4-1273-4FED-ADD4-4505DEA71377}" destId="{BA54EEA5-2794-4093-B6C0-EC8602F9025A}" srcOrd="5" destOrd="0" presId="urn:microsoft.com/office/officeart/2005/8/layout/chevron2"/>
    <dgm:cxn modelId="{CFEBFB01-10F4-45F9-B3C5-A32DAA3FE4CB}" type="presParOf" srcId="{7C1875B4-1273-4FED-ADD4-4505DEA71377}" destId="{71B3B54E-DE0A-40D3-A7A4-267C8CB22783}" srcOrd="6" destOrd="0" presId="urn:microsoft.com/office/officeart/2005/8/layout/chevron2"/>
    <dgm:cxn modelId="{D833B018-1CB6-4433-9A32-D87C1322EBD9}" type="presParOf" srcId="{71B3B54E-DE0A-40D3-A7A4-267C8CB22783}" destId="{B8D691C3-E3D5-4606-B5F7-5EACE98340D2}" srcOrd="0" destOrd="0" presId="urn:microsoft.com/office/officeart/2005/8/layout/chevron2"/>
    <dgm:cxn modelId="{6D22C9A1-ECB8-4EAD-9796-CCB924206E10}" type="presParOf" srcId="{71B3B54E-DE0A-40D3-A7A4-267C8CB22783}" destId="{6BBAB1A6-7773-4AEF-8CCB-A00AF8495F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B4DF0-5205-40C0-9CF5-8345B235E8CD}">
      <dsp:nvSpPr>
        <dsp:cNvPr id="0" name=""/>
        <dsp:cNvSpPr/>
      </dsp:nvSpPr>
      <dsp:spPr>
        <a:xfrm rot="5400000">
          <a:off x="-213234" y="215049"/>
          <a:ext cx="1421565" cy="9950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Stage 1</a:t>
          </a:r>
        </a:p>
      </dsp:txBody>
      <dsp:txXfrm rot="-5400000">
        <a:off x="2" y="499362"/>
        <a:ext cx="995095" cy="426470"/>
      </dsp:txXfrm>
    </dsp:sp>
    <dsp:sp modelId="{EAA87993-6832-4214-8B06-2177655D91ED}">
      <dsp:nvSpPr>
        <dsp:cNvPr id="0" name=""/>
        <dsp:cNvSpPr/>
      </dsp:nvSpPr>
      <dsp:spPr>
        <a:xfrm rot="5400000">
          <a:off x="5080505" y="-4083595"/>
          <a:ext cx="924017" cy="90948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5900" kern="1200" dirty="0"/>
            <a:t>Pre-planning</a:t>
          </a:r>
        </a:p>
      </dsp:txBody>
      <dsp:txXfrm rot="-5400000">
        <a:off x="995096" y="46921"/>
        <a:ext cx="9049729" cy="833803"/>
      </dsp:txXfrm>
    </dsp:sp>
    <dsp:sp modelId="{701C7353-CEB5-48B6-BB40-083121ED4BDA}">
      <dsp:nvSpPr>
        <dsp:cNvPr id="0" name=""/>
        <dsp:cNvSpPr/>
      </dsp:nvSpPr>
      <dsp:spPr>
        <a:xfrm rot="5400000">
          <a:off x="-213234" y="1491708"/>
          <a:ext cx="1421565" cy="9950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Stage 2</a:t>
          </a:r>
        </a:p>
      </dsp:txBody>
      <dsp:txXfrm rot="-5400000">
        <a:off x="2" y="1776021"/>
        <a:ext cx="995095" cy="426470"/>
      </dsp:txXfrm>
    </dsp:sp>
    <dsp:sp modelId="{7026BCBE-FD29-4A55-990A-6BEC9DD3C1EF}">
      <dsp:nvSpPr>
        <dsp:cNvPr id="0" name=""/>
        <dsp:cNvSpPr/>
      </dsp:nvSpPr>
      <dsp:spPr>
        <a:xfrm rot="5400000">
          <a:off x="5080505" y="-2806935"/>
          <a:ext cx="924017" cy="90948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5900" kern="1200" dirty="0"/>
            <a:t>Planning / determination</a:t>
          </a:r>
        </a:p>
      </dsp:txBody>
      <dsp:txXfrm rot="-5400000">
        <a:off x="995096" y="1323581"/>
        <a:ext cx="9049729" cy="833803"/>
      </dsp:txXfrm>
    </dsp:sp>
    <dsp:sp modelId="{FBE7FE51-FDE5-4ADB-B43E-F147D79566CD}">
      <dsp:nvSpPr>
        <dsp:cNvPr id="0" name=""/>
        <dsp:cNvSpPr/>
      </dsp:nvSpPr>
      <dsp:spPr>
        <a:xfrm rot="5400000">
          <a:off x="-213234" y="2768368"/>
          <a:ext cx="1421565" cy="9950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Stage 3</a:t>
          </a:r>
        </a:p>
      </dsp:txBody>
      <dsp:txXfrm rot="-5400000">
        <a:off x="2" y="3052681"/>
        <a:ext cx="995095" cy="426470"/>
      </dsp:txXfrm>
    </dsp:sp>
    <dsp:sp modelId="{B8C0C5DD-49A0-41DF-A096-449E17515CFB}">
      <dsp:nvSpPr>
        <dsp:cNvPr id="0" name=""/>
        <dsp:cNvSpPr/>
      </dsp:nvSpPr>
      <dsp:spPr>
        <a:xfrm rot="5400000">
          <a:off x="5080505" y="-1430121"/>
          <a:ext cx="924017" cy="90948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5900" kern="1200" dirty="0"/>
            <a:t>Post-determination</a:t>
          </a:r>
        </a:p>
      </dsp:txBody>
      <dsp:txXfrm rot="-5400000">
        <a:off x="995096" y="2700395"/>
        <a:ext cx="9049729" cy="833803"/>
      </dsp:txXfrm>
    </dsp:sp>
    <dsp:sp modelId="{B8D691C3-E3D5-4606-B5F7-5EACE98340D2}">
      <dsp:nvSpPr>
        <dsp:cNvPr id="0" name=""/>
        <dsp:cNvSpPr/>
      </dsp:nvSpPr>
      <dsp:spPr>
        <a:xfrm rot="5400000">
          <a:off x="-213234" y="4045028"/>
          <a:ext cx="1421565" cy="9950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Stage 4</a:t>
          </a:r>
        </a:p>
      </dsp:txBody>
      <dsp:txXfrm rot="-5400000">
        <a:off x="2" y="4329341"/>
        <a:ext cx="995095" cy="426470"/>
      </dsp:txXfrm>
    </dsp:sp>
    <dsp:sp modelId="{6BBAB1A6-7773-4AEF-8CCB-A00AF8495FF5}">
      <dsp:nvSpPr>
        <dsp:cNvPr id="0" name=""/>
        <dsp:cNvSpPr/>
      </dsp:nvSpPr>
      <dsp:spPr>
        <a:xfrm rot="5400000">
          <a:off x="5080505" y="-253615"/>
          <a:ext cx="924017" cy="90948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5900" kern="1200" dirty="0"/>
            <a:t>Construction / operation</a:t>
          </a:r>
        </a:p>
      </dsp:txBody>
      <dsp:txXfrm rot="-5400000">
        <a:off x="995096" y="3876901"/>
        <a:ext cx="9049729" cy="833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7D4EB-4C1C-4D53-86C4-3C5D2F8FB966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93286-F649-40DC-8F5D-7AA3E480A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3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homes.org.uk/bng-best-practice-flow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947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-Bare ground has a value</a:t>
            </a:r>
          </a:p>
          <a:p>
            <a:r>
              <a:rPr lang="en-GB" dirty="0"/>
              <a:t>-BNG is applicable to any impact that will result in a material change to the habitat type or condition over 30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963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Draft HMMP is only when the development has significant on-site gain, or as a developer you are supplying your own off-site habitat creation/enhancement. If using a HB, they will provide the HMMP to the LPA.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21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Off-site biodiversity unit providers (habitat bank, landowner, developer, etc) must be registered on the biodiversity gain site register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68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Areas of land managed to deliver biodiversity units to offset developments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170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Evidence: developers must provide evidence they have approached 3 local or national suppliers, HB, etc, with no offsite options available</a:t>
            </a:r>
          </a:p>
          <a:p>
            <a:r>
              <a:rPr lang="en-GB" dirty="0"/>
              <a:t>Exception: </a:t>
            </a:r>
            <a:r>
              <a:rPr lang="en-GB" b="1" dirty="0"/>
              <a:t>if need less than 0.25 units, evidence as above not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41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 For on-site BNG, the 30 year maintenance period starts when the development is 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368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88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-The number in brackets is the score the metric assigns to that habitat type</a:t>
            </a:r>
          </a:p>
          <a:p>
            <a:r>
              <a:rPr lang="en-GB" dirty="0"/>
              <a:t>-Talk about strategic significance also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680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EDDC website: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Periodically updated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Detailed information regarding Monitoring and fee structure forthcoming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264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dirty="0"/>
              <a:t>De minimis </a:t>
            </a:r>
            <a:r>
              <a:rPr lang="en-GB" dirty="0"/>
              <a:t>- </a:t>
            </a:r>
            <a:r>
              <a:rPr lang="en-GB" b="0" i="1" dirty="0">
                <a:solidFill>
                  <a:srgbClr val="2B373E"/>
                </a:solidFill>
                <a:effectLst/>
                <a:latin typeface="-apple-system"/>
              </a:rPr>
              <a:t>The de minimis exemption only applies to development if the following two conditions are met:</a:t>
            </a:r>
            <a:endParaRPr lang="en-GB" b="0" i="0" dirty="0">
              <a:solidFill>
                <a:srgbClr val="2B373E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1" dirty="0">
                <a:solidFill>
                  <a:srgbClr val="2B373E"/>
                </a:solidFill>
                <a:effectLst/>
                <a:latin typeface="-apple-system"/>
              </a:rPr>
              <a:t>the development must not impact on any onsite priority habitat;  and</a:t>
            </a:r>
            <a:endParaRPr lang="en-GB" b="0" i="0" dirty="0">
              <a:solidFill>
                <a:srgbClr val="2B373E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1" dirty="0">
                <a:solidFill>
                  <a:srgbClr val="2B373E"/>
                </a:solidFill>
                <a:effectLst/>
                <a:latin typeface="-apple-system"/>
              </a:rPr>
              <a:t>if there is an impact on other onsite habitat, that impact must be on less than 25 square metres (e.g. less than a 5m by 5m square) of onsite habitat with a biodiversity value greater than zero and on less than 5 metres of onsite linear habitat (such as a hedgerow)</a:t>
            </a:r>
            <a:endParaRPr lang="en-GB" b="0" i="0" dirty="0">
              <a:solidFill>
                <a:srgbClr val="2B373E"/>
              </a:solidFill>
              <a:effectLst/>
              <a:latin typeface="-apple-system"/>
            </a:endParaRPr>
          </a:p>
          <a:p>
            <a:pPr algn="l"/>
            <a:r>
              <a:rPr lang="en-GB" b="0" i="1" dirty="0">
                <a:solidFill>
                  <a:srgbClr val="2B373E"/>
                </a:solidFill>
                <a:effectLst/>
                <a:latin typeface="-apple-system"/>
              </a:rPr>
              <a:t>Onsite habitat is impacted by the development if it is lost or degraded such that there is a decrease in the biodiversity value of that habitat (as determined by the statutory biodiversity metric). </a:t>
            </a:r>
            <a:endParaRPr lang="en-GB" b="0" i="0" dirty="0">
              <a:solidFill>
                <a:srgbClr val="2B373E"/>
              </a:solidFill>
              <a:effectLst/>
              <a:latin typeface="-apple-system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02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Housekeeping if not undertaken, e.g. toilets, fire </a:t>
            </a:r>
            <a:r>
              <a:rPr lang="en-GB"/>
              <a:t>alarm 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104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3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-Complicated</a:t>
            </a:r>
          </a:p>
          <a:p>
            <a:r>
              <a:rPr lang="en-GB" dirty="0"/>
              <a:t>-Mandatory </a:t>
            </a:r>
          </a:p>
          <a:p>
            <a:r>
              <a:rPr lang="en-GB" dirty="0"/>
              <a:t>-Process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8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NPPF – para 187(d)</a:t>
            </a:r>
          </a:p>
          <a:p>
            <a:r>
              <a:rPr lang="en-GB" sz="1400" b="1" dirty="0">
                <a:latin typeface="Candara" panose="020E0502030303020204" pitchFamily="34" charset="0"/>
              </a:rPr>
              <a:t>187.</a:t>
            </a:r>
            <a:r>
              <a:rPr lang="en-GB" sz="1400" dirty="0">
                <a:latin typeface="Candara" panose="020E0502030303020204" pitchFamily="34" charset="0"/>
              </a:rPr>
              <a:t> Planning policies and decisions should contribute to and enhance the natural and local environment by:</a:t>
            </a:r>
          </a:p>
          <a:p>
            <a:r>
              <a:rPr lang="en-GB" dirty="0">
                <a:latin typeface="Candara" panose="020E0502030303020204" pitchFamily="34" charset="0"/>
              </a:rPr>
              <a:t>(d) minimising impacts on </a:t>
            </a:r>
            <a:r>
              <a:rPr lang="en-GB" b="1" u="sng" dirty="0">
                <a:latin typeface="Candara" panose="020E0502030303020204" pitchFamily="34" charset="0"/>
              </a:rPr>
              <a:t>and providing net gains for biodiversity</a:t>
            </a:r>
            <a:r>
              <a:rPr lang="en-GB" dirty="0">
                <a:latin typeface="Candara" panose="020E0502030303020204" pitchFamily="34" charset="0"/>
              </a:rPr>
              <a:t>, including by establishing coherent ecological networks that are more resilient to current and future pressures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Biodiversity Gain Hierarchy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Candara" panose="020E0502030303020204" pitchFamily="34" charset="0"/>
              </a:rPr>
              <a:t>Sets out a list of priority actions in the following order: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>
                <a:latin typeface="Candara" panose="020E0502030303020204" pitchFamily="34" charset="0"/>
              </a:rPr>
              <a:t>On-site biodiversity gains should be considered first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>
                <a:latin typeface="Candara" panose="020E0502030303020204" pitchFamily="34" charset="0"/>
              </a:rPr>
              <a:t>Followed by registered off-site biodiversity gains (through purchase of biodiversity units)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>
                <a:latin typeface="Candara" panose="020E0502030303020204" pitchFamily="34" charset="0"/>
              </a:rPr>
              <a:t>As a last resort – biodiversity credits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Future Homes Hub UK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47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-Not 20% in Reg 19 Local Plan policy for majors</a:t>
            </a:r>
          </a:p>
          <a:p>
            <a:r>
              <a:rPr lang="en-GB" dirty="0"/>
              <a:t>-BNG Pre-app advice coming soon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694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-Not 20% in Reg 19 Local Plan policy for majors</a:t>
            </a:r>
          </a:p>
          <a:p>
            <a:r>
              <a:rPr lang="en-GB" dirty="0"/>
              <a:t>-BNG Pre-app advice coming soon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43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Avoiding adverse effects to very high, high and medium ‘distinctiveness’ habitats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Mitigating these effects where they cannot be avoided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Compensating for adverse effects on on-site habitats in order of priority: </a:t>
            </a:r>
          </a:p>
          <a:p>
            <a:pPr marL="914400" indent="-228600"/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enhance on-site habitat, </a:t>
            </a:r>
          </a:p>
          <a:p>
            <a:pPr marL="914400" indent="-228600"/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create new on-site habitats, </a:t>
            </a:r>
          </a:p>
          <a:p>
            <a:pPr marL="914400" indent="-228600"/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secure local off-site BNG provision via the allocation of registered off-site gain and </a:t>
            </a:r>
          </a:p>
          <a:p>
            <a:pPr marL="914400" indent="-228600"/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finally, as the last resort, the purchase of statutory credits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83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Principle No1 of the 9 principles that inform the use of the metric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Small sites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No more than 9 dwelling on 1 ha or less. If number of buildings is unknown, then site area is &lt;0.5 ha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Commercial </a:t>
            </a:r>
            <a:r>
              <a:rPr lang="en-GB"/>
              <a:t>development where  </a:t>
            </a:r>
            <a:r>
              <a:rPr lang="en-GB" dirty="0"/>
              <a:t>floor space &lt;1000 sqm or total area is </a:t>
            </a:r>
            <a:r>
              <a:rPr lang="en-GB"/>
              <a:t>less than 1 ha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3286-F649-40DC-8F5D-7AA3E480AE1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7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74324"/>
            <a:ext cx="10515600" cy="449417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A single message per slide – </a:t>
            </a:r>
            <a:br>
              <a:rPr lang="en-US" dirty="0"/>
            </a:br>
            <a:r>
              <a:rPr lang="en-US" dirty="0"/>
              <a:t>no more than seven words per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9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0"/>
            <a:ext cx="105156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85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Short, clear </a:t>
            </a:r>
            <a:br>
              <a:rPr lang="en-US" dirty="0"/>
            </a:br>
            <a:r>
              <a:rPr lang="en-US" dirty="0"/>
              <a:t>call to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5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77438"/>
            <a:ext cx="10515600" cy="4085517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baseline="0"/>
            </a:lvl1pPr>
            <a:lvl2pPr marL="685800" indent="-228600">
              <a:buFont typeface="Arial" panose="020B0604020202020204" pitchFamily="34" charset="0"/>
              <a:buChar char="●"/>
              <a:defRPr sz="4000"/>
            </a:lvl2pPr>
            <a:lvl3pPr marL="1143000" indent="-228600">
              <a:buFont typeface="Arial" panose="020B0604020202020204" pitchFamily="34" charset="0"/>
              <a:buChar char="●"/>
              <a:defRPr sz="4000"/>
            </a:lvl3pPr>
          </a:lstStyle>
          <a:p>
            <a:pPr lvl="0"/>
            <a:r>
              <a:rPr lang="en-US" dirty="0"/>
              <a:t>don’t use more than one sentence per bullet point</a:t>
            </a:r>
          </a:p>
          <a:p>
            <a:pPr marL="447675" marR="0" lvl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/>
            </a:pPr>
            <a:r>
              <a:rPr lang="en-US" dirty="0"/>
              <a:t>use lower case at the start of the bullet </a:t>
            </a:r>
          </a:p>
          <a:p>
            <a:pPr lvl="0"/>
            <a:r>
              <a:rPr lang="en-US" dirty="0"/>
              <a:t>don’t put ‘or’ or ‘and’ after the bullet</a:t>
            </a:r>
          </a:p>
          <a:p>
            <a:pPr lvl="0"/>
            <a:r>
              <a:rPr lang="en-US" dirty="0"/>
              <a:t>there is no full stop after the last bullet point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87941"/>
            <a:ext cx="10515600" cy="74055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Lead-in line: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77438"/>
            <a:ext cx="10515600" cy="4085517"/>
          </a:xfrm>
          <a:prstGeom prst="rect">
            <a:avLst/>
          </a:prstGeom>
        </p:spPr>
        <p:txBody>
          <a:bodyPr>
            <a:normAutofit/>
          </a:bodyPr>
          <a:lstStyle>
            <a:lvl1pPr marL="534988" marR="0" indent="-534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4000" baseline="0"/>
            </a:lvl1pPr>
            <a:lvl2pPr marL="685800" indent="-228600">
              <a:buFont typeface="Arial" panose="020B0604020202020204" pitchFamily="34" charset="0"/>
              <a:buChar char="●"/>
              <a:defRPr sz="4000"/>
            </a:lvl2pPr>
            <a:lvl3pPr marL="1143000" indent="-228600">
              <a:buFont typeface="Arial" panose="020B0604020202020204" pitchFamily="34" charset="0"/>
              <a:buChar char="●"/>
              <a:defRPr sz="4000"/>
            </a:lvl3pPr>
          </a:lstStyle>
          <a:p>
            <a:pPr lvl="0"/>
            <a:r>
              <a:rPr lang="en-US" dirty="0"/>
              <a:t>Don’t use more than one sentence </a:t>
            </a:r>
            <a:br>
              <a:rPr lang="en-US" dirty="0"/>
            </a:br>
            <a:r>
              <a:rPr lang="en-US" dirty="0"/>
              <a:t>per point</a:t>
            </a:r>
          </a:p>
          <a:p>
            <a:pPr lvl="0"/>
            <a:r>
              <a:rPr lang="en-US" dirty="0"/>
              <a:t>don’t put ‘or’ or ‘and’ after the point</a:t>
            </a:r>
          </a:p>
          <a:p>
            <a:pPr lvl="0"/>
            <a:r>
              <a:rPr lang="en-US" dirty="0"/>
              <a:t>there is no full stop after the last point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87941"/>
            <a:ext cx="10515600" cy="74055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Lead-in line: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67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68876"/>
            <a:ext cx="10515600" cy="42996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000">
                <a:latin typeface="+mn-lt"/>
              </a:defRPr>
            </a:lvl1pPr>
          </a:lstStyle>
          <a:p>
            <a:r>
              <a:rPr lang="en-US" dirty="0"/>
              <a:t>A key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9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9117"/>
            <a:ext cx="10515600" cy="74902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 i="0" baseline="0">
                <a:latin typeface="+mn-lt"/>
              </a:defRPr>
            </a:lvl1pPr>
          </a:lstStyle>
          <a:p>
            <a:r>
              <a:rPr lang="en-US" dirty="0"/>
              <a:t>Name</a:t>
            </a:r>
            <a:endParaRPr lang="en-GB" dirty="0"/>
          </a:p>
        </p:txBody>
      </p:sp>
      <p:pic>
        <p:nvPicPr>
          <p:cNvPr id="4" name="Picture 3" title="East Devon District Council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83" y="817124"/>
            <a:ext cx="1723417" cy="1506424"/>
          </a:xfrm>
          <a:prstGeom prst="rect">
            <a:avLst/>
          </a:prstGeom>
          <a:ln>
            <a:noFill/>
          </a:ln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472774"/>
            <a:ext cx="10515600" cy="2704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Department/team</a:t>
            </a:r>
            <a:br>
              <a:rPr lang="en-US" dirty="0"/>
            </a:br>
            <a:r>
              <a:rPr lang="en-US" dirty="0"/>
              <a:t>East Devon District Council</a:t>
            </a:r>
          </a:p>
        </p:txBody>
      </p:sp>
    </p:spTree>
    <p:extLst>
      <p:ext uri="{BB962C8B-B14F-4D97-AF65-F5344CB8AC3E}">
        <p14:creationId xmlns:p14="http://schemas.microsoft.com/office/powerpoint/2010/main" val="29165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90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ocial media logos "/>
          <p:cNvSpPr>
            <a:spLocks noGrp="1"/>
          </p:cNvSpPr>
          <p:nvPr>
            <p:ph type="ctrTitle" hasCustomPrompt="1"/>
          </p:nvPr>
        </p:nvSpPr>
        <p:spPr>
          <a:xfrm>
            <a:off x="838200" y="-1"/>
            <a:ext cx="10515600" cy="59046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Short, clear presentation title</a:t>
            </a:r>
            <a:endParaRPr lang="en-GB" dirty="0"/>
          </a:p>
        </p:txBody>
      </p:sp>
      <p:pic>
        <p:nvPicPr>
          <p:cNvPr id="7" name="Picture 6" descr="social media logos 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73" y="5301574"/>
            <a:ext cx="1258827" cy="11003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 userDrawn="1"/>
        </p:nvSpPr>
        <p:spPr>
          <a:xfrm>
            <a:off x="838200" y="6004040"/>
            <a:ext cx="865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eastdevon.gov.uk                  </a:t>
            </a:r>
            <a:r>
              <a:rPr lang="en-GB" sz="2800" b="1" dirty="0" err="1">
                <a:solidFill>
                  <a:schemeClr val="bg1"/>
                </a:solidFill>
              </a:rPr>
              <a:t>eastdevon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social media logos ">
            <a:extLst>
              <a:ext uri="{FF2B5EF4-FFF2-40B4-BE49-F238E27FC236}">
                <a16:creationId xmlns:a16="http://schemas.microsoft.com/office/drawing/2014/main" id="{F22A0CB5-2FCF-865F-7729-3F33E12A7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07" y="6120993"/>
            <a:ext cx="1020753" cy="31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0"/>
            <a:ext cx="105156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85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Short, clear </a:t>
            </a:r>
            <a:br>
              <a:rPr lang="en-US" dirty="0"/>
            </a:br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9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Steps)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0"/>
            <a:ext cx="105156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85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with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7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1900"/>
            <a:ext cx="12192000" cy="544749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8199" y="6337969"/>
            <a:ext cx="740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eastdevon.gov.uk                   </a:t>
            </a:r>
            <a:r>
              <a:rPr lang="en-GB" sz="2400" b="1" dirty="0" err="1">
                <a:solidFill>
                  <a:schemeClr val="bg1"/>
                </a:solidFill>
              </a:rPr>
              <a:t>eastdevon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social media logos ">
            <a:extLst>
              <a:ext uri="{FF2B5EF4-FFF2-40B4-BE49-F238E27FC236}">
                <a16:creationId xmlns:a16="http://schemas.microsoft.com/office/drawing/2014/main" id="{7585F793-F70A-FADE-E8CA-CA221BB4F48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82" y="6437043"/>
            <a:ext cx="919543" cy="2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7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64" r:id="rId3"/>
    <p:sldLayoutId id="2147483660" r:id="rId4"/>
    <p:sldLayoutId id="2147483661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83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6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make-on-site-biodiversity-gains-as-a-developer#the-rules-that-apply-to-on-site-b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uidance/make-off-site-biodiversity-gains-as-a-develope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uidance/statutory-biodiversity-credi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make-on-site-biodiversity-gains-as-a-developer#the-rules-that-apply-to-on-site-b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uidance/biodiversity-net-gain#submission-of-the-biodiversity-gain-pla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biodiversity-net-gai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von.gov.uk/environment/wildlife/wildlife-and-geology-planning-guidance" TargetMode="External"/><Relationship Id="rId5" Type="http://schemas.openxmlformats.org/officeDocument/2006/relationships/hyperlink" Target="https://cieem.net/resource/biodiversity-net-gain-good-practice-principles-for-development-a-practical-guide/" TargetMode="External"/><Relationship Id="rId4" Type="http://schemas.openxmlformats.org/officeDocument/2006/relationships/hyperlink" Target="https://eastdevon.gov.uk/planning/biodiversity-net-gain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local-nutrient-mitigation-fund-round-2-funding-allocations/local-nutrient-mitigation-fund-round-2-funding-allocation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stdevon.gov.uk/planning/phosphates-on-the-river-axe/nutrient-neutrality-in-east-devon/#article-conten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turehomes.org.uk/" TargetMode="External"/><Relationship Id="rId3" Type="http://schemas.openxmlformats.org/officeDocument/2006/relationships/hyperlink" Target="https://www.gov.uk/government/publications/biodiversity-gain-plan" TargetMode="External"/><Relationship Id="rId7" Type="http://schemas.openxmlformats.org/officeDocument/2006/relationships/hyperlink" Target="https://www.devon.gov.uk/environment/wildlife/biodiversity-net-gain" TargetMode="External"/><Relationship Id="rId2" Type="http://schemas.openxmlformats.org/officeDocument/2006/relationships/hyperlink" Target="https://www.gov.uk/guidance/search-the-biodiversity-gain-sites-regis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ngx.com/" TargetMode="External"/><Relationship Id="rId5" Type="http://schemas.openxmlformats.org/officeDocument/2006/relationships/hyperlink" Target="https://www.bngonline.org.uk/" TargetMode="External"/><Relationship Id="rId4" Type="http://schemas.openxmlformats.org/officeDocument/2006/relationships/hyperlink" Target="https://publications.naturalengland.org.uk/publication/5813530037846016" TargetMode="External"/><Relationship Id="rId9" Type="http://schemas.openxmlformats.org/officeDocument/2006/relationships/hyperlink" Target="https://www.local.gov.uk/pas/environment/biodiversity-net-gain-bng-local-planning-authorities/pas-biodiversity-net-gain-b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21578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s://www.pxfuel.com/en/free-photo-ojaou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ukpga/2021/30/schedule/14/enact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legislation.gov.uk/ukpga/1990/8/schedule/7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homes.org.uk/bng-best-practice-flo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Biodiversity Net Gain (BNG) Update</a:t>
            </a:r>
            <a:br>
              <a:rPr lang="en-GB" dirty="0"/>
            </a:br>
            <a:br>
              <a:rPr lang="en-GB" dirty="0"/>
            </a:br>
            <a:r>
              <a:rPr lang="en-GB" sz="3200" dirty="0"/>
              <a:t>28 February 2025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8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BEDF85-BE46-D030-A7F2-416EA1F34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42" y="1265319"/>
            <a:ext cx="5613058" cy="48049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De minimis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2000" i="1" dirty="0"/>
              <a:t>~impacts &lt;25m² of habitat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2000" i="1" dirty="0"/>
              <a:t>~impacts &lt;5m of linear habitat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2000" i="1" dirty="0"/>
              <a:t>~no priority habitat affected</a:t>
            </a:r>
            <a:endParaRPr lang="en-GB" sz="20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Self-build and custom build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2000" i="1" dirty="0"/>
              <a:t>~no more than 9 dwellings,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2000" i="1" dirty="0"/>
              <a:t>~no larger than 0.5ha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Zero biodiversity value sites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2000" i="1" dirty="0"/>
              <a:t>~no vegetative habitat, only sealed surface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Retrospective planning permissions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2000" i="1" dirty="0"/>
              <a:t>~ made under s73A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663434-C493-8D30-4013-1F98B024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43" y="524768"/>
            <a:ext cx="10515600" cy="74055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Exemptions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E98D80A-2F8D-CFB5-9389-D42442E38B0F}"/>
              </a:ext>
            </a:extLst>
          </p:cNvPr>
          <p:cNvSpPr txBox="1">
            <a:spLocks/>
          </p:cNvSpPr>
          <p:nvPr/>
        </p:nvSpPr>
        <p:spPr>
          <a:xfrm>
            <a:off x="6408008" y="3660689"/>
            <a:ext cx="4657427" cy="2409567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Householder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Biodiversity Gain Sites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Permitted Development, e.g., Class Q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HS2, Crown Development</a:t>
            </a:r>
          </a:p>
        </p:txBody>
      </p:sp>
      <p:pic>
        <p:nvPicPr>
          <p:cNvPr id="7" name="Picture 6" descr="Forest glade in sunshine">
            <a:extLst>
              <a:ext uri="{FF2B5EF4-FFF2-40B4-BE49-F238E27FC236}">
                <a16:creationId xmlns:a16="http://schemas.microsoft.com/office/drawing/2014/main" id="{9708F9A9-DBEC-C30F-52B7-AE59649BF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8" y="386148"/>
            <a:ext cx="4657427" cy="28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761A9-51A3-8BF5-7B33-6397AA236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24" y="2467947"/>
            <a:ext cx="5360098" cy="3319668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BNG exempt or not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Baseline biodiversity value on the date of application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If an earlier date, provide reasons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Description of any habitat degradation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E7C9A-0F68-7D11-243A-790DCFE8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77" y="404254"/>
            <a:ext cx="10515600" cy="74055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National Validation Requirements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B75C49B-BE7B-EDE0-B2C1-35FF992FCA94}"/>
              </a:ext>
            </a:extLst>
          </p:cNvPr>
          <p:cNvSpPr txBox="1">
            <a:spLocks/>
          </p:cNvSpPr>
          <p:nvPr/>
        </p:nvSpPr>
        <p:spPr>
          <a:xfrm>
            <a:off x="362211" y="1436100"/>
            <a:ext cx="10515600" cy="7405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n-GB" sz="2800" b="1" dirty="0"/>
              <a:t>Information submitted via Planning Portal Application Form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FBC93DE-2B39-E420-8C39-6C3FC2A828E1}"/>
              </a:ext>
            </a:extLst>
          </p:cNvPr>
          <p:cNvSpPr txBox="1">
            <a:spLocks/>
          </p:cNvSpPr>
          <p:nvPr/>
        </p:nvSpPr>
        <p:spPr>
          <a:xfrm>
            <a:off x="5813122" y="2470352"/>
            <a:ext cx="5925854" cy="3550811"/>
          </a:xfrm>
          <a:prstGeom prst="rect">
            <a:avLst/>
          </a:prstGeom>
        </p:spPr>
        <p:txBody>
          <a:bodyPr>
            <a:normAutofit/>
          </a:bodyPr>
          <a:lstStyle>
            <a:lvl1pPr marL="534988" marR="0" indent="-534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Biodiversity metric used and publication date</a:t>
            </a:r>
          </a:p>
          <a:p>
            <a:pPr marL="914400" lvl="2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Statutory Biodiversity Metric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Small Sites Metric</a:t>
            </a:r>
          </a:p>
          <a:p>
            <a:pPr marL="914400" lvl="2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Publication date: 29/11/2023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12/02/2024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Irreplaceable habitat description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2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25181F0-D875-1792-0CB9-81BF625E1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4" y="84206"/>
            <a:ext cx="6276109" cy="6130327"/>
          </a:xfrm>
          <a:prstGeom prst="rect">
            <a:avLst/>
          </a:prstGeom>
        </p:spPr>
      </p:pic>
      <p:pic>
        <p:nvPicPr>
          <p:cNvPr id="3" name="Picture 2" descr="Sunbeams streaming through forest canopy">
            <a:extLst>
              <a:ext uri="{FF2B5EF4-FFF2-40B4-BE49-F238E27FC236}">
                <a16:creationId xmlns:a16="http://schemas.microsoft.com/office/drawing/2014/main" id="{E586651B-B292-A848-9D52-8C2926FEA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59" y="738678"/>
            <a:ext cx="3213623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2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761A9-51A3-8BF5-7B33-6397AA236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85" y="1826842"/>
            <a:ext cx="5434768" cy="35244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Submitted in excel format, (not .pdf)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Name of person completing the metric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Date of metric completion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Baseline calculations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Condition assessment sheets (for SBM only)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E7C9A-0F68-7D11-243A-790DCFE8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77" y="404254"/>
            <a:ext cx="10515600" cy="74055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National Validation Requirements (cont’d)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B75C49B-BE7B-EDE0-B2C1-35FF992FCA94}"/>
              </a:ext>
            </a:extLst>
          </p:cNvPr>
          <p:cNvSpPr txBox="1">
            <a:spLocks/>
          </p:cNvSpPr>
          <p:nvPr/>
        </p:nvSpPr>
        <p:spPr>
          <a:xfrm>
            <a:off x="331731" y="1081058"/>
            <a:ext cx="10515600" cy="9187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2"/>
            </a:pPr>
            <a:r>
              <a:rPr lang="en-GB" sz="2800" b="1" dirty="0"/>
              <a:t>Statutory Biodiversity Metric/Small Sites Metric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FBC93DE-2B39-E420-8C39-6C3FC2A828E1}"/>
              </a:ext>
            </a:extLst>
          </p:cNvPr>
          <p:cNvSpPr txBox="1">
            <a:spLocks/>
          </p:cNvSpPr>
          <p:nvPr/>
        </p:nvSpPr>
        <p:spPr>
          <a:xfrm>
            <a:off x="6375748" y="2354892"/>
            <a:ext cx="5363228" cy="3666271"/>
          </a:xfrm>
          <a:prstGeom prst="rect">
            <a:avLst/>
          </a:prstGeom>
        </p:spPr>
        <p:txBody>
          <a:bodyPr>
            <a:normAutofit/>
          </a:bodyPr>
          <a:lstStyle>
            <a:lvl1pPr marL="534988" marR="0" indent="-534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6418766-4594-4FD0-0FCD-2211CF215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06" y="1499847"/>
            <a:ext cx="4064476" cy="2285123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025FB4D1-E69B-C989-1838-380F7CC41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92" y="3784970"/>
            <a:ext cx="3455608" cy="25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AA07058-C82D-E4DD-1D74-42440B9A2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4" y="939453"/>
            <a:ext cx="11612793" cy="44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761A9-51A3-8BF5-7B33-6397AA236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77" y="1715839"/>
            <a:ext cx="6126271" cy="402328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onsite habitats existing on the date the baseline biodiversity value was calculated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 Habitat Classification methodology preferred, with all habitat parcels identified and cross referenced with the metric reference number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identified scale and direction of North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Including any irreplaceable habitat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E7C9A-0F68-7D11-243A-790DCFE8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77" y="404254"/>
            <a:ext cx="10515600" cy="74055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National Validation Requirements (cont’d)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B75C49B-BE7B-EDE0-B2C1-35FF992FCA94}"/>
              </a:ext>
            </a:extLst>
          </p:cNvPr>
          <p:cNvSpPr txBox="1">
            <a:spLocks/>
          </p:cNvSpPr>
          <p:nvPr/>
        </p:nvSpPr>
        <p:spPr>
          <a:xfrm>
            <a:off x="249477" y="1182703"/>
            <a:ext cx="10515600" cy="9187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3"/>
            </a:pPr>
            <a:r>
              <a:rPr lang="en-GB" sz="2800" b="1" dirty="0"/>
              <a:t>Baseline Habitat Plan/Drawing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FBC93DE-2B39-E420-8C39-6C3FC2A828E1}"/>
              </a:ext>
            </a:extLst>
          </p:cNvPr>
          <p:cNvSpPr txBox="1">
            <a:spLocks/>
          </p:cNvSpPr>
          <p:nvPr/>
        </p:nvSpPr>
        <p:spPr>
          <a:xfrm>
            <a:off x="6375747" y="1715840"/>
            <a:ext cx="5566775" cy="4305324"/>
          </a:xfrm>
          <a:prstGeom prst="rect">
            <a:avLst/>
          </a:prstGeom>
        </p:spPr>
        <p:txBody>
          <a:bodyPr>
            <a:normAutofit/>
          </a:bodyPr>
          <a:lstStyle>
            <a:lvl1pPr marL="534988" marR="0" indent="-534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D88F017-D2A3-38E4-918C-AAB0135CA109}"/>
              </a:ext>
            </a:extLst>
          </p:cNvPr>
          <p:cNvSpPr txBox="1">
            <a:spLocks/>
          </p:cNvSpPr>
          <p:nvPr/>
        </p:nvSpPr>
        <p:spPr>
          <a:xfrm>
            <a:off x="6576165" y="1877039"/>
            <a:ext cx="5366358" cy="3266461"/>
          </a:xfrm>
          <a:prstGeom prst="rect">
            <a:avLst/>
          </a:prstGeom>
        </p:spPr>
        <p:txBody>
          <a:bodyPr>
            <a:normAutofit/>
          </a:bodyPr>
          <a:lstStyle>
            <a:lvl1pPr marL="534988" marR="0" indent="-534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9" name="Picture 8" descr="A map of land with orange and green squares">
            <a:extLst>
              <a:ext uri="{FF2B5EF4-FFF2-40B4-BE49-F238E27FC236}">
                <a16:creationId xmlns:a16="http://schemas.microsoft.com/office/drawing/2014/main" id="{88D45F15-EF5C-F232-A3E5-B36B71165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48" y="1715839"/>
            <a:ext cx="5526634" cy="40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C83C1-7DD5-835D-BA44-998E84736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006" y="1957893"/>
            <a:ext cx="8092739" cy="4222242"/>
          </a:xfrm>
        </p:spPr>
        <p:txBody>
          <a:bodyPr>
            <a:normAutofit/>
          </a:bodyPr>
          <a:lstStyle/>
          <a:p>
            <a:r>
              <a:rPr lang="en-GB" sz="2400" dirty="0"/>
              <a:t>BNG Statement Form – DCC website</a:t>
            </a:r>
          </a:p>
          <a:p>
            <a:r>
              <a:rPr lang="en-GB" sz="2400" b="1" dirty="0"/>
              <a:t>Draft</a:t>
            </a:r>
            <a:r>
              <a:rPr lang="en-GB" sz="2400" dirty="0"/>
              <a:t> metric showing post-development intervention values (could be indicative for outline applications)</a:t>
            </a:r>
          </a:p>
          <a:p>
            <a:r>
              <a:rPr lang="en-GB" sz="2400" b="1" dirty="0"/>
              <a:t>Draft</a:t>
            </a:r>
            <a:r>
              <a:rPr lang="en-GB" sz="2400" dirty="0"/>
              <a:t> Biodiversity Gain Plan – using Defra template</a:t>
            </a:r>
          </a:p>
          <a:p>
            <a:r>
              <a:rPr lang="en-GB" sz="2400" b="1" dirty="0"/>
              <a:t>Draft</a:t>
            </a:r>
            <a:r>
              <a:rPr lang="en-GB" sz="2400" dirty="0"/>
              <a:t> Habitat Management and Monitoring Plan – using NE template* </a:t>
            </a:r>
          </a:p>
          <a:p>
            <a:r>
              <a:rPr lang="en-GB" sz="2400" dirty="0"/>
              <a:t>BNG Assessment Report</a:t>
            </a:r>
          </a:p>
          <a:p>
            <a:r>
              <a:rPr lang="en-GB" sz="2400" dirty="0"/>
              <a:t>Any other information that will help the LPA determine the application</a:t>
            </a:r>
          </a:p>
          <a:p>
            <a:pPr marL="0" indent="0">
              <a:buNone/>
            </a:pPr>
            <a:r>
              <a:rPr lang="en-GB" sz="2400" dirty="0"/>
              <a:t>* </a:t>
            </a:r>
            <a:r>
              <a:rPr lang="en-GB" sz="2000" dirty="0"/>
              <a:t>Use is optional but strongly encouraged</a:t>
            </a:r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D4BD7-F3B6-42DF-DB52-D80476A2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20" y="303049"/>
            <a:ext cx="10515600" cy="74055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Additional Documentation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85EEB81-F7E6-EB42-3145-D195BC2B29F9}"/>
              </a:ext>
            </a:extLst>
          </p:cNvPr>
          <p:cNvSpPr txBox="1">
            <a:spLocks/>
          </p:cNvSpPr>
          <p:nvPr/>
        </p:nvSpPr>
        <p:spPr>
          <a:xfrm>
            <a:off x="604520" y="867664"/>
            <a:ext cx="10515600" cy="98191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Mainly for larger developments and for small sites with ‘significant onsite gain’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Can help provide a clearer picture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Will allow for a timely consideration before determination</a:t>
            </a:r>
          </a:p>
        </p:txBody>
      </p:sp>
      <p:pic>
        <p:nvPicPr>
          <p:cNvPr id="6" name="Picture 5" descr="Purple wildflowers in grassy meadow">
            <a:extLst>
              <a:ext uri="{FF2B5EF4-FFF2-40B4-BE49-F238E27FC236}">
                <a16:creationId xmlns:a16="http://schemas.microsoft.com/office/drawing/2014/main" id="{FC18F4E6-0379-EB78-3A6D-16E33BA32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9" y="2065363"/>
            <a:ext cx="2656427" cy="40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07BE0E-1D75-BAAA-1C95-F14D5FB13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07" y="2121012"/>
            <a:ext cx="5301549" cy="37723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/>
              <a:t>On-Site Gains</a:t>
            </a:r>
          </a:p>
          <a:p>
            <a:r>
              <a:rPr lang="en-GB" sz="2400" dirty="0"/>
              <a:t>The biodiversity gain objective is met with all habitat enhancement and creation included within the red line site boundary</a:t>
            </a:r>
          </a:p>
          <a:p>
            <a:r>
              <a:rPr lang="en-GB" sz="2400" dirty="0"/>
              <a:t>May be subject to a planning condition, as well as a legal agreement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9346BC-AF3D-BCC4-AC1B-5A304D3F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55" y="394488"/>
            <a:ext cx="10515600" cy="74055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On-Site Gains vs Off-Site Gains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2263D-C192-0460-41CC-293CFF6B2E50}"/>
              </a:ext>
            </a:extLst>
          </p:cNvPr>
          <p:cNvSpPr txBox="1"/>
          <p:nvPr/>
        </p:nvSpPr>
        <p:spPr>
          <a:xfrm>
            <a:off x="493955" y="1135040"/>
            <a:ext cx="93887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Make on-site biodiversity gains as a developer - GOV.UK (www.gov.uk)</a:t>
            </a:r>
            <a:endParaRPr lang="en-GB" sz="1600" dirty="0"/>
          </a:p>
          <a:p>
            <a:r>
              <a:rPr lang="en-GB" sz="1600" dirty="0">
                <a:hlinkClick r:id="rId4"/>
              </a:rPr>
              <a:t>Make off-site biodiversity gains as a developer - GOV.UK (www.gov.uk)</a:t>
            </a:r>
            <a:endParaRPr lang="en-GB" sz="16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BDFD125-2A14-E584-7939-D1E25A62CBBB}"/>
              </a:ext>
            </a:extLst>
          </p:cNvPr>
          <p:cNvSpPr txBox="1">
            <a:spLocks/>
          </p:cNvSpPr>
          <p:nvPr/>
        </p:nvSpPr>
        <p:spPr>
          <a:xfrm>
            <a:off x="5915990" y="2119574"/>
            <a:ext cx="5422570" cy="3772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Off-Site Gains</a:t>
            </a:r>
          </a:p>
          <a:p>
            <a:r>
              <a:rPr lang="en-GB" sz="2400" dirty="0"/>
              <a:t>If not possible to achieve all the BNG on-site, off-site biodiversity units can be delivered through new habitat creation/enhancement on land holdings or via habitat banks</a:t>
            </a:r>
          </a:p>
          <a:p>
            <a:r>
              <a:rPr lang="en-GB" sz="2400" dirty="0"/>
              <a:t>Biodiversity Gain Site Register </a:t>
            </a:r>
          </a:p>
          <a:p>
            <a:r>
              <a:rPr lang="en-GB" sz="2400" dirty="0"/>
              <a:t>Subject to legal agreements only, not planning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38674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B39C86-7C0F-A670-5AE8-7DC18A7F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26" y="331503"/>
            <a:ext cx="10515600" cy="74055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Habitat Banks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FBA97-A543-14F7-724B-304EAACBA1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78"/>
          <a:stretch/>
        </p:blipFill>
        <p:spPr>
          <a:xfrm>
            <a:off x="588626" y="1072055"/>
            <a:ext cx="10967972" cy="508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FBF472-9E99-7392-B639-094BDF3F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05" y="1243990"/>
            <a:ext cx="4648200" cy="24243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Only as a last resort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If BNG cannot be achieved on-site or off-site, statutory credits must be purchased from Natural England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EE169-9F48-ED3C-D1A0-08B93109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503438"/>
            <a:ext cx="5067749" cy="58308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Statutory Credits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2D36EBA-0E57-8BD1-AFA2-177B2E790411}"/>
              </a:ext>
            </a:extLst>
          </p:cNvPr>
          <p:cNvSpPr txBox="1">
            <a:spLocks/>
          </p:cNvSpPr>
          <p:nvPr/>
        </p:nvSpPr>
        <p:spPr>
          <a:xfrm>
            <a:off x="9423699" y="1243990"/>
            <a:ext cx="2263590" cy="2424368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</p:txBody>
      </p:sp>
      <p:pic>
        <p:nvPicPr>
          <p:cNvPr id="8" name="Picture 7" descr="Close-up of two butterflies on grass">
            <a:extLst>
              <a:ext uri="{FF2B5EF4-FFF2-40B4-BE49-F238E27FC236}">
                <a16:creationId xmlns:a16="http://schemas.microsoft.com/office/drawing/2014/main" id="{7D55A02E-E1C9-C43C-CAFA-9FD5B1D8D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11" y="3285904"/>
            <a:ext cx="3968676" cy="2727285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697CF48-E49E-45E7-2BA0-79F3CB4A1D9E}"/>
              </a:ext>
            </a:extLst>
          </p:cNvPr>
          <p:cNvSpPr txBox="1">
            <a:spLocks/>
          </p:cNvSpPr>
          <p:nvPr/>
        </p:nvSpPr>
        <p:spPr>
          <a:xfrm>
            <a:off x="5570672" y="660906"/>
            <a:ext cx="5557218" cy="4404458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The ‘unit shortfall summary’ tab in the metric will show the number of credits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 credit is worth 0.5 biodiversity units – you must buy 2 statutory credits for every 1 biodiversity unit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They are non-refundable – only purchase when ready to submit Biodiversity Gain Plan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D65E1FE-F36B-CD11-202E-C8526A0501CA}"/>
              </a:ext>
            </a:extLst>
          </p:cNvPr>
          <p:cNvSpPr txBox="1">
            <a:spLocks/>
          </p:cNvSpPr>
          <p:nvPr/>
        </p:nvSpPr>
        <p:spPr>
          <a:xfrm>
            <a:off x="5390477" y="660906"/>
            <a:ext cx="5067749" cy="583084"/>
          </a:xfrm>
          <a:prstGeom prst="rect">
            <a:avLst/>
          </a:prstGeom>
        </p:spPr>
        <p:txBody>
          <a:bodyPr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27F88F-3BBD-D21B-CD1C-B35521BE22F2}"/>
              </a:ext>
            </a:extLst>
          </p:cNvPr>
          <p:cNvSpPr txBox="1"/>
          <p:nvPr/>
        </p:nvSpPr>
        <p:spPr>
          <a:xfrm>
            <a:off x="5570672" y="5222832"/>
            <a:ext cx="6116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Statutory biodiversity credits - GOV.UK (www.gov.uk)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ADE6F-EEDA-B83C-8EDC-3775D9C1A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246093"/>
            <a:ext cx="6291729" cy="4658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BNG Overview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Exemptions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Validation Requirements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On-Site, Off-Site, and Statutory Credits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Significant On-Site Gain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Biodiversity Gain Plan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Guidance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Key Issues and FAQs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A6E492-6368-0FB6-FCFC-95307EFF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351061"/>
            <a:ext cx="2555240" cy="6750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+mj-lt"/>
              </a:rPr>
              <a:t>Agenda</a:t>
            </a:r>
          </a:p>
        </p:txBody>
      </p:sp>
      <p:pic>
        <p:nvPicPr>
          <p:cNvPr id="5" name="Picture 4" descr="Vibrant green forest">
            <a:extLst>
              <a:ext uri="{FF2B5EF4-FFF2-40B4-BE49-F238E27FC236}">
                <a16:creationId xmlns:a16="http://schemas.microsoft.com/office/drawing/2014/main" id="{17D13BAB-DB30-0F88-1020-59DB96371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r="22065" b="2"/>
          <a:stretch/>
        </p:blipFill>
        <p:spPr>
          <a:xfrm>
            <a:off x="7118801" y="1246094"/>
            <a:ext cx="4481528" cy="465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56AAD4-9A2F-F213-C9D8-9323F87B4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27" y="1259516"/>
            <a:ext cx="10848148" cy="11929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as areas of habitat enhancement which significantly contribute to the development’s biodiversity net gain relative to the value before development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2000" b="0" i="0" dirty="0">
              <a:solidFill>
                <a:srgbClr val="0B0C0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8E55A7-5DF5-E7F7-DD38-E9F2252B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02" y="268862"/>
            <a:ext cx="6295180" cy="998829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Significant On-Site Gain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	</a:t>
            </a:r>
            <a:br>
              <a:rPr lang="en-GB" sz="40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801427B-24C8-09A3-E917-EA5328F8B870}"/>
              </a:ext>
            </a:extLst>
          </p:cNvPr>
          <p:cNvSpPr txBox="1">
            <a:spLocks/>
          </p:cNvSpPr>
          <p:nvPr/>
        </p:nvSpPr>
        <p:spPr>
          <a:xfrm>
            <a:off x="6347908" y="613185"/>
            <a:ext cx="5992906" cy="91530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A865C-E19E-60E9-A2F5-1FB70AA77595}"/>
              </a:ext>
            </a:extLst>
          </p:cNvPr>
          <p:cNvSpPr txBox="1"/>
          <p:nvPr/>
        </p:nvSpPr>
        <p:spPr>
          <a:xfrm>
            <a:off x="6259606" y="290019"/>
            <a:ext cx="6169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Make on-site biodiversity gains as a developer - GOV.UK (www.gov.uk)</a:t>
            </a:r>
            <a:endParaRPr lang="en-GB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123180D-0C4A-2B32-16EC-A64FF8274F84}"/>
              </a:ext>
            </a:extLst>
          </p:cNvPr>
          <p:cNvSpPr txBox="1">
            <a:spLocks/>
          </p:cNvSpPr>
          <p:nvPr/>
        </p:nvSpPr>
        <p:spPr>
          <a:xfrm>
            <a:off x="5130501" y="437391"/>
            <a:ext cx="5992906" cy="91530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9" name="Picture 8" descr="Sforza Castle Milan in autumn">
            <a:extLst>
              <a:ext uri="{FF2B5EF4-FFF2-40B4-BE49-F238E27FC236}">
                <a16:creationId xmlns:a16="http://schemas.microsoft.com/office/drawing/2014/main" id="{3AB033ED-BB5A-7634-55BB-B9DB3C840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7" y="2597803"/>
            <a:ext cx="4637991" cy="3414172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23E751D-4126-FBDF-FEED-42E1AC23D34C}"/>
              </a:ext>
            </a:extLst>
          </p:cNvPr>
          <p:cNvSpPr txBox="1">
            <a:spLocks/>
          </p:cNvSpPr>
          <p:nvPr/>
        </p:nvSpPr>
        <p:spPr>
          <a:xfrm>
            <a:off x="5551140" y="2519146"/>
            <a:ext cx="6547342" cy="3414172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Secured by either a planning condition, s106 agreement or conservation covenant for at least 30 years after the completion of the development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a Habitat Management and Monitoring Plan (HMMP)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information required at application stage </a:t>
            </a:r>
            <a:r>
              <a:rPr lang="en-GB" sz="22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(draft HMMP, draft Biodiversity Gain Plan, legal agreement </a:t>
            </a:r>
            <a:r>
              <a:rPr lang="en-GB" sz="2200" dirty="0" err="1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  <a:r>
              <a:rPr lang="en-GB" sz="22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2000" dirty="0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5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8E55A7-5DF5-E7F7-DD38-E9F2252B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61" y="261597"/>
            <a:ext cx="11257878" cy="998829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Types of Significant Enhancements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	</a:t>
            </a:r>
            <a:br>
              <a:rPr lang="en-GB" sz="40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801427B-24C8-09A3-E917-EA5328F8B870}"/>
              </a:ext>
            </a:extLst>
          </p:cNvPr>
          <p:cNvSpPr txBox="1">
            <a:spLocks/>
          </p:cNvSpPr>
          <p:nvPr/>
        </p:nvSpPr>
        <p:spPr>
          <a:xfrm>
            <a:off x="6347908" y="613185"/>
            <a:ext cx="5992906" cy="91530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123180D-0C4A-2B32-16EC-A64FF8274F84}"/>
              </a:ext>
            </a:extLst>
          </p:cNvPr>
          <p:cNvSpPr txBox="1">
            <a:spLocks/>
          </p:cNvSpPr>
          <p:nvPr/>
        </p:nvSpPr>
        <p:spPr>
          <a:xfrm>
            <a:off x="5130501" y="437391"/>
            <a:ext cx="5992906" cy="91530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35066-1312-725D-8C4E-4312DCF813F6}"/>
              </a:ext>
            </a:extLst>
          </p:cNvPr>
          <p:cNvSpPr txBox="1">
            <a:spLocks/>
          </p:cNvSpPr>
          <p:nvPr/>
        </p:nvSpPr>
        <p:spPr>
          <a:xfrm>
            <a:off x="467061" y="987589"/>
            <a:ext cx="10603357" cy="54330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Criteria 1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Onsite creation, enhancement, or retention, of habitats assigned medium</a:t>
            </a:r>
            <a:r>
              <a:rPr lang="en-US" sz="2000" b="1" spc="-1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distinctiveness</a:t>
            </a:r>
            <a:r>
              <a:rPr lang="en-US" sz="2000" b="1" spc="-1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or</a:t>
            </a:r>
            <a:r>
              <a:rPr lang="en-US" sz="2000" b="1" spc="-1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higher</a:t>
            </a:r>
            <a:r>
              <a:rPr lang="en-US" sz="2000" b="1" spc="-1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in</a:t>
            </a:r>
            <a:r>
              <a:rPr lang="en-US" sz="2000" b="1" spc="-1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the</a:t>
            </a:r>
            <a:r>
              <a:rPr lang="en-US" sz="2000" b="1" spc="-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Statutory</a:t>
            </a:r>
            <a:r>
              <a:rPr lang="en-US" sz="2000" b="1" spc="-1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Biodiversity</a:t>
            </a:r>
            <a:r>
              <a:rPr lang="en-US" sz="2000" b="1" spc="-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Metric,</a:t>
            </a:r>
            <a:r>
              <a:rPr lang="en-US" sz="2000" b="1" spc="-1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will</a:t>
            </a:r>
            <a:r>
              <a:rPr lang="en-US" sz="2000" b="1" spc="-1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be</a:t>
            </a:r>
            <a:r>
              <a:rPr lang="en-US" sz="2000" b="1" spc="-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considered</a:t>
            </a:r>
            <a:r>
              <a:rPr lang="en-US" sz="2000" b="1" spc="-1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as </a:t>
            </a:r>
            <a:r>
              <a:rPr lang="en-US" sz="2000" b="1" spc="-10" dirty="0">
                <a:effectLst/>
                <a:latin typeface="Arial" panose="020B0604020202020204" pitchFamily="34" charset="0"/>
                <a:ea typeface="Arial MT"/>
                <a:cs typeface="Arial MT"/>
              </a:rPr>
              <a:t>significant.</a:t>
            </a:r>
            <a:endParaRPr lang="en-US" sz="2000" b="1" spc="-10" dirty="0">
              <a:latin typeface="Arial" panose="020B0604020202020204" pitchFamily="34" charset="0"/>
              <a:ea typeface="Arial MT"/>
              <a:cs typeface="Arial MT"/>
            </a:endParaRPr>
          </a:p>
          <a:p>
            <a:pPr marL="0" indent="0">
              <a:buNone/>
            </a:pPr>
            <a:r>
              <a:rPr lang="en-US" sz="3200" spc="-10" dirty="0">
                <a:effectLst/>
                <a:ea typeface="Arial MT"/>
                <a:cs typeface="Arial MT"/>
              </a:rPr>
              <a:t>Criteria 2</a:t>
            </a:r>
            <a:endParaRPr lang="en-GB" sz="3200" dirty="0">
              <a:effectLst/>
              <a:ea typeface="Arial MT"/>
              <a:cs typeface="Arial MT"/>
            </a:endParaRPr>
          </a:p>
          <a:p>
            <a:pPr marR="109855">
              <a:lnSpc>
                <a:spcPct val="12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The</a:t>
            </a:r>
            <a:r>
              <a:rPr lang="en-US" sz="2000" b="1" spc="-1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onsite</a:t>
            </a:r>
            <a:r>
              <a:rPr lang="en-US" sz="2000" b="1" spc="-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creation</a:t>
            </a:r>
            <a:r>
              <a:rPr lang="en-US" sz="2000" b="1" spc="-1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or</a:t>
            </a:r>
            <a:r>
              <a:rPr lang="en-US" sz="2000" b="1" spc="-2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improvement</a:t>
            </a:r>
            <a:r>
              <a:rPr lang="en-US" sz="2000" b="1" spc="-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in</a:t>
            </a:r>
            <a:r>
              <a:rPr lang="en-US" sz="2000" b="1" spc="-1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condition</a:t>
            </a:r>
            <a:r>
              <a:rPr lang="en-US" sz="2000" b="1" spc="-1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of</a:t>
            </a:r>
            <a:r>
              <a:rPr lang="en-US" sz="2000" b="1" spc="-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low</a:t>
            </a:r>
            <a:r>
              <a:rPr lang="en-US" sz="2000" b="1" spc="-1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distinctiveness</a:t>
            </a:r>
            <a:r>
              <a:rPr lang="en-US" sz="2000" b="1" spc="-1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habitats (excluding units delivered from by vegetated gardens), will be considered significant, where:</a:t>
            </a:r>
            <a:endParaRPr lang="en-US" sz="2000" b="1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52525" lvl="2" indent="-457200">
              <a:spcBef>
                <a:spcPts val="410"/>
              </a:spcBef>
              <a:buSzPts val="1200"/>
              <a:buFont typeface="+mj-lt"/>
              <a:buAutoNum type="alphaUcPeriod"/>
              <a:tabLst>
                <a:tab pos="532765" algn="l"/>
              </a:tabLst>
            </a:pPr>
            <a:r>
              <a:rPr lang="en-US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000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combined</a:t>
            </a:r>
            <a:r>
              <a:rPr lang="en-US" sz="2000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number</a:t>
            </a:r>
            <a:r>
              <a:rPr lang="en-US" sz="2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2000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units delivered</a:t>
            </a:r>
            <a:r>
              <a:rPr lang="en-US" sz="2000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2000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equal</a:t>
            </a:r>
            <a:r>
              <a:rPr lang="en-US" sz="2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2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2000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greater</a:t>
            </a:r>
            <a:r>
              <a:rPr lang="en-US" sz="2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than</a:t>
            </a:r>
            <a:r>
              <a:rPr lang="en-US" sz="2000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0.5</a:t>
            </a:r>
            <a:endParaRPr lang="en-GB" sz="1800" dirty="0">
              <a:effectLst/>
              <a:latin typeface="Arial MT"/>
              <a:ea typeface="Arial MT"/>
              <a:cs typeface="Arial MT"/>
            </a:endParaRPr>
          </a:p>
          <a:p>
            <a:pPr marL="0" indent="0">
              <a:buNone/>
            </a:pPr>
            <a:r>
              <a:rPr lang="en-GB" sz="3200" dirty="0"/>
              <a:t>Exceptions:</a:t>
            </a:r>
          </a:p>
          <a:p>
            <a:r>
              <a:rPr lang="en-US" sz="1800" dirty="0">
                <a:effectLst/>
                <a:latin typeface="Arial MT"/>
                <a:ea typeface="Arial MT"/>
                <a:cs typeface="Arial MT"/>
              </a:rPr>
              <a:t>Where a medium distinctiveness habitat target condition is no greater than moderate and the post-development va</a:t>
            </a:r>
            <a:r>
              <a:rPr lang="en-US" sz="1800" dirty="0">
                <a:latin typeface="Arial MT"/>
                <a:ea typeface="Arial MT"/>
                <a:cs typeface="Arial MT"/>
              </a:rPr>
              <a:t>lue</a:t>
            </a:r>
            <a:r>
              <a:rPr lang="en-US" sz="1800" dirty="0">
                <a:effectLst/>
                <a:latin typeface="Arial MT"/>
                <a:ea typeface="Arial MT"/>
                <a:cs typeface="Arial MT"/>
              </a:rPr>
              <a:t> is &lt; 0.5 units</a:t>
            </a:r>
          </a:p>
          <a:p>
            <a:r>
              <a:rPr lang="en-US" sz="1800" dirty="0">
                <a:effectLst/>
                <a:latin typeface="Arial MT"/>
                <a:ea typeface="Arial MT"/>
                <a:cs typeface="Arial MT"/>
              </a:rPr>
              <a:t>Where the target condition is no greater than moderate and the habitat would typically meet target condition through standard management practices due to their location or where suitably protected </a:t>
            </a:r>
          </a:p>
          <a:p>
            <a:endParaRPr lang="en-GB" sz="1800" dirty="0">
              <a:effectLst/>
              <a:latin typeface="Arial MT"/>
              <a:ea typeface="Arial MT"/>
              <a:cs typeface="Arial MT"/>
            </a:endParaRP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2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6ED25D-095C-31A1-0E77-1AE93433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128686"/>
            <a:ext cx="11914909" cy="5067912"/>
          </a:xfrm>
        </p:spPr>
        <p:txBody>
          <a:bodyPr>
            <a:normAutofit/>
          </a:bodyPr>
          <a:lstStyle/>
          <a:p>
            <a:r>
              <a:rPr lang="en-GB" sz="3000" b="1" dirty="0"/>
              <a:t>Very High (8)</a:t>
            </a:r>
          </a:p>
          <a:p>
            <a:pPr marL="914400" lvl="2" indent="0">
              <a:buNone/>
            </a:pPr>
            <a:r>
              <a:rPr lang="en-GB" sz="2400" dirty="0"/>
              <a:t>Lowland meadow, wood pasture and parkland</a:t>
            </a:r>
          </a:p>
          <a:p>
            <a:r>
              <a:rPr lang="en-GB" sz="3000" b="1" dirty="0"/>
              <a:t>High (6)</a:t>
            </a:r>
          </a:p>
          <a:p>
            <a:pPr marL="914400" lvl="2" indent="0">
              <a:buNone/>
            </a:pPr>
            <a:r>
              <a:rPr lang="en-GB" sz="2400" dirty="0"/>
              <a:t>Lowland heathland, traditional orchard, reedbeds </a:t>
            </a:r>
          </a:p>
          <a:p>
            <a:r>
              <a:rPr lang="en-GB" sz="3000" b="1" dirty="0"/>
              <a:t>Medium (4)</a:t>
            </a:r>
          </a:p>
          <a:p>
            <a:pPr marL="914400" lvl="2" indent="0">
              <a:buNone/>
            </a:pPr>
            <a:r>
              <a:rPr lang="en-GB" sz="2400" dirty="0"/>
              <a:t>Other neutral grassland, individual trees, scrub (mixed, bramble, etc), other woodland; broadleaved</a:t>
            </a:r>
          </a:p>
          <a:p>
            <a:r>
              <a:rPr lang="en-GB" sz="3000" b="1" dirty="0"/>
              <a:t>Low (2)</a:t>
            </a:r>
          </a:p>
          <a:p>
            <a:pPr marL="695325" lvl="2" indent="0">
              <a:buNone/>
            </a:pPr>
            <a:r>
              <a:rPr lang="en-GB" sz="2400" dirty="0"/>
              <a:t>   Modified grassland, vegetated garden, bare ground, cereal crops</a:t>
            </a:r>
          </a:p>
          <a:p>
            <a:r>
              <a:rPr lang="en-GB" sz="3000" b="1" dirty="0"/>
              <a:t>Very low (0)</a:t>
            </a:r>
          </a:p>
          <a:p>
            <a:pPr marL="695325" lvl="2" indent="0">
              <a:buNone/>
            </a:pPr>
            <a:r>
              <a:rPr lang="en-GB" sz="2400" dirty="0"/>
              <a:t>   Developed land; sealed surface, artificial unvegetated; unsealed surface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F0497B-2153-8487-4BDC-85C55718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09" y="154492"/>
            <a:ext cx="10515600" cy="74055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Distinctiveness Examples</a:t>
            </a:r>
          </a:p>
        </p:txBody>
      </p:sp>
    </p:spTree>
    <p:extLst>
      <p:ext uri="{BB962C8B-B14F-4D97-AF65-F5344CB8AC3E}">
        <p14:creationId xmlns:p14="http://schemas.microsoft.com/office/powerpoint/2010/main" val="346241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ADE292-2F47-C006-E2BC-904A2FABC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45657"/>
            <a:ext cx="6460065" cy="3847225"/>
          </a:xfrm>
        </p:spPr>
        <p:txBody>
          <a:bodyPr>
            <a:normAutofit/>
          </a:bodyPr>
          <a:lstStyle/>
          <a:p>
            <a:r>
              <a:rPr lang="en-GB" sz="2400" dirty="0"/>
              <a:t>Completed BGP required for all relevant development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Submitted in writing no earlier than 1 day after planning permission granted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Must be approved by the LPA prior to commencement of development</a:t>
            </a:r>
          </a:p>
          <a:p>
            <a:endParaRPr lang="en-GB" sz="2400" dirty="0"/>
          </a:p>
          <a:p>
            <a:pPr marL="695325" lvl="2" indent="0">
              <a:buNone/>
            </a:pP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A28E5A-6840-B749-2AAA-2DBC3682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7" y="312846"/>
            <a:ext cx="10515600" cy="74055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Biodiversity Gain Plan (BGP)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6F21AE4-B757-A1B0-813C-0FF2641BFB23}"/>
              </a:ext>
            </a:extLst>
          </p:cNvPr>
          <p:cNvSpPr txBox="1">
            <a:spLocks/>
          </p:cNvSpPr>
          <p:nvPr/>
        </p:nvSpPr>
        <p:spPr>
          <a:xfrm>
            <a:off x="7747000" y="3634171"/>
            <a:ext cx="4445000" cy="4677929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E1E9CC8-DFD7-AB94-B78E-412F122E68B4}"/>
              </a:ext>
            </a:extLst>
          </p:cNvPr>
          <p:cNvSpPr txBox="1">
            <a:spLocks/>
          </p:cNvSpPr>
          <p:nvPr/>
        </p:nvSpPr>
        <p:spPr>
          <a:xfrm>
            <a:off x="685800" y="4049140"/>
            <a:ext cx="6337313" cy="1606593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pPr marL="695325" lvl="2" indent="0">
              <a:buNone/>
            </a:pPr>
            <a:endParaRPr lang="en-GB" sz="24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5" name="Picture 4" descr="Field of wildflowers">
            <a:extLst>
              <a:ext uri="{FF2B5EF4-FFF2-40B4-BE49-F238E27FC236}">
                <a16:creationId xmlns:a16="http://schemas.microsoft.com/office/drawing/2014/main" id="{46EA6D33-00A0-C020-6FB4-B4FFEE181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00" y="1545657"/>
            <a:ext cx="4425253" cy="32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ADE292-2F47-C006-E2BC-904A2FABC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85" y="1463194"/>
            <a:ext cx="10935148" cy="4095942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/>
              <a:t> Completed Statutory Biodiversity metric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/>
              <a:t> Pre-development and post-development plans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/>
              <a:t> Compensation plan if development impacts irreplaceable habitats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/>
              <a:t> Biodiversity net gain register reference numbers if purchasing off site units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/>
              <a:t> Proof of purchase if purchasing statutory biodiversity credits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/>
              <a:t> Final versions of all supporting documents that accurately reflect the Biodiversity Gain Plan submitted – HMMP (if applicable), Metrics and Reports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4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3E0559C-6ECD-80EB-2370-E3560DD02374}"/>
              </a:ext>
            </a:extLst>
          </p:cNvPr>
          <p:cNvSpPr txBox="1">
            <a:spLocks/>
          </p:cNvSpPr>
          <p:nvPr/>
        </p:nvSpPr>
        <p:spPr>
          <a:xfrm>
            <a:off x="626533" y="518111"/>
            <a:ext cx="7179734" cy="740552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Biodiversity Gain Plan Checklist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50A1334-107C-3148-C73C-C7FEE6F308DB}"/>
              </a:ext>
            </a:extLst>
          </p:cNvPr>
          <p:cNvSpPr txBox="1">
            <a:spLocks/>
          </p:cNvSpPr>
          <p:nvPr/>
        </p:nvSpPr>
        <p:spPr>
          <a:xfrm flipH="1">
            <a:off x="7992532" y="445912"/>
            <a:ext cx="3403601" cy="7405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28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88850E6-A863-FC39-C1AA-2A81EDAC18C4}"/>
              </a:ext>
            </a:extLst>
          </p:cNvPr>
          <p:cNvSpPr txBox="1">
            <a:spLocks/>
          </p:cNvSpPr>
          <p:nvPr/>
        </p:nvSpPr>
        <p:spPr>
          <a:xfrm>
            <a:off x="7806267" y="476367"/>
            <a:ext cx="4080933" cy="1121012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en-GB" sz="1800" dirty="0">
                <a:hlinkClick r:id="rId2"/>
              </a:rPr>
              <a:t>Biodiversity net gain - GOV.UK (www.gov.uk)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81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2B2ECE-F862-9C39-80D3-23C573D3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5927"/>
            <a:ext cx="10515600" cy="74055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Guidance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D33B9E8-F4DB-3496-FC58-F59482017C64}"/>
              </a:ext>
            </a:extLst>
          </p:cNvPr>
          <p:cNvSpPr txBox="1">
            <a:spLocks/>
          </p:cNvSpPr>
          <p:nvPr/>
        </p:nvSpPr>
        <p:spPr>
          <a:xfrm>
            <a:off x="6370320" y="1869440"/>
            <a:ext cx="5267960" cy="3942081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79AD1A-A665-BBC0-CB08-C4810787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10" y="1105430"/>
            <a:ext cx="5349838" cy="1312433"/>
          </a:xfrm>
        </p:spPr>
        <p:txBody>
          <a:bodyPr/>
          <a:lstStyle/>
          <a:p>
            <a:r>
              <a:rPr lang="en-GB" sz="2800" dirty="0"/>
              <a:t>Planning Practice Guidance</a:t>
            </a:r>
          </a:p>
          <a:p>
            <a:pPr marL="695325" lvl="2" indent="0">
              <a:buFont typeface="Arial" panose="020B0604020202020204" pitchFamily="34" charset="0"/>
              <a:buNone/>
            </a:pPr>
            <a:r>
              <a:rPr lang="en-GB" sz="2800" dirty="0"/>
              <a:t>~the ‘go-to’ webpages</a:t>
            </a:r>
          </a:p>
          <a:p>
            <a:endParaRPr lang="en-GB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7388C9B-4366-E657-57B7-25DF6F4920D5}"/>
              </a:ext>
            </a:extLst>
          </p:cNvPr>
          <p:cNvSpPr txBox="1">
            <a:spLocks/>
          </p:cNvSpPr>
          <p:nvPr/>
        </p:nvSpPr>
        <p:spPr>
          <a:xfrm>
            <a:off x="381000" y="881298"/>
            <a:ext cx="5938520" cy="3942081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3C8072E-EBCA-1878-29CB-9E54D79EFDE8}"/>
              </a:ext>
            </a:extLst>
          </p:cNvPr>
          <p:cNvSpPr txBox="1">
            <a:spLocks/>
          </p:cNvSpPr>
          <p:nvPr/>
        </p:nvSpPr>
        <p:spPr>
          <a:xfrm>
            <a:off x="204395" y="2132704"/>
            <a:ext cx="4934174" cy="1312433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Local guidance on EDDC website</a:t>
            </a:r>
          </a:p>
          <a:p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53E7FA8-3788-0AE2-9B05-A2FC4EA0A69A}"/>
              </a:ext>
            </a:extLst>
          </p:cNvPr>
          <p:cNvSpPr txBox="1">
            <a:spLocks/>
          </p:cNvSpPr>
          <p:nvPr/>
        </p:nvSpPr>
        <p:spPr>
          <a:xfrm>
            <a:off x="139401" y="4547634"/>
            <a:ext cx="4755327" cy="131243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/>
              <a:t>Good Practice Principles and Best Practice Guidance (CIEEM, CIRIA &amp; IEMA, 2016 and 2020)</a:t>
            </a:r>
          </a:p>
          <a:p>
            <a:endParaRPr lang="en-GB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C0473CB3-36A1-A609-0F85-1C43342D920B}"/>
              </a:ext>
            </a:extLst>
          </p:cNvPr>
          <p:cNvSpPr txBox="1">
            <a:spLocks/>
          </p:cNvSpPr>
          <p:nvPr/>
        </p:nvSpPr>
        <p:spPr>
          <a:xfrm>
            <a:off x="74409" y="3225788"/>
            <a:ext cx="5064160" cy="1001968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Devon County Council guidance on DCC website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2C958F9-359B-B729-7967-6258DF037AC4}"/>
              </a:ext>
            </a:extLst>
          </p:cNvPr>
          <p:cNvSpPr txBox="1">
            <a:spLocks/>
          </p:cNvSpPr>
          <p:nvPr/>
        </p:nvSpPr>
        <p:spPr>
          <a:xfrm>
            <a:off x="5396453" y="1097660"/>
            <a:ext cx="5349838" cy="1312433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hlinkClick r:id="rId3"/>
              </a:rPr>
              <a:t>Biodiversity net gain - GOV.UK (www.gov.uk)</a:t>
            </a:r>
            <a:endParaRPr lang="en-GB" sz="2800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FDFD6C65-A1AB-E2E1-27DC-42AC278B4D91}"/>
              </a:ext>
            </a:extLst>
          </p:cNvPr>
          <p:cNvSpPr txBox="1">
            <a:spLocks/>
          </p:cNvSpPr>
          <p:nvPr/>
        </p:nvSpPr>
        <p:spPr>
          <a:xfrm>
            <a:off x="5445760" y="2116568"/>
            <a:ext cx="4479664" cy="1010840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hlinkClick r:id="rId4"/>
              </a:rPr>
              <a:t>Biodiversity Net Gain - East Devon</a:t>
            </a:r>
            <a:endParaRPr lang="en-GB" sz="280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5F1535FF-D8BF-660C-97C8-8EB74584A2AE}"/>
              </a:ext>
            </a:extLst>
          </p:cNvPr>
          <p:cNvSpPr txBox="1">
            <a:spLocks/>
          </p:cNvSpPr>
          <p:nvPr/>
        </p:nvSpPr>
        <p:spPr>
          <a:xfrm>
            <a:off x="5289478" y="3191042"/>
            <a:ext cx="4609650" cy="1001968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70B69D48-A5EA-B6F6-065B-805508C3B835}"/>
              </a:ext>
            </a:extLst>
          </p:cNvPr>
          <p:cNvSpPr txBox="1">
            <a:spLocks/>
          </p:cNvSpPr>
          <p:nvPr/>
        </p:nvSpPr>
        <p:spPr>
          <a:xfrm>
            <a:off x="5325786" y="4482347"/>
            <a:ext cx="4479664" cy="1312433"/>
          </a:xfrm>
          <a:prstGeom prst="rect">
            <a:avLst/>
          </a:prstGeom>
        </p:spPr>
        <p:txBody>
          <a:bodyPr>
            <a:no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hlinkClick r:id="rId5"/>
              </a:rPr>
              <a:t>Biodiversity Net Gain: Good Practice Principles for Development, A Practical Guide. | CIEEM</a:t>
            </a:r>
            <a:endParaRPr lang="en-GB" sz="2400" dirty="0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F065F229-E76F-E8A1-CBC8-31D5D8AE20F1}"/>
              </a:ext>
            </a:extLst>
          </p:cNvPr>
          <p:cNvSpPr txBox="1">
            <a:spLocks/>
          </p:cNvSpPr>
          <p:nvPr/>
        </p:nvSpPr>
        <p:spPr>
          <a:xfrm>
            <a:off x="5033538" y="3119637"/>
            <a:ext cx="5064160" cy="1001968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31033AA1-2797-D3DB-9C98-679EEBCC7FC0}"/>
              </a:ext>
            </a:extLst>
          </p:cNvPr>
          <p:cNvSpPr txBox="1">
            <a:spLocks/>
          </p:cNvSpPr>
          <p:nvPr/>
        </p:nvSpPr>
        <p:spPr>
          <a:xfrm>
            <a:off x="5518748" y="3215714"/>
            <a:ext cx="5906771" cy="1010840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950E63-C744-710C-46DD-0FDC536BFDAE}"/>
              </a:ext>
            </a:extLst>
          </p:cNvPr>
          <p:cNvSpPr txBox="1"/>
          <p:nvPr/>
        </p:nvSpPr>
        <p:spPr>
          <a:xfrm>
            <a:off x="5369114" y="3160479"/>
            <a:ext cx="60564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6"/>
              </a:rPr>
              <a:t>Wildlife and geology planning guidance - Environment (devon.gov.uk)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158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B3229E-38BF-1865-1B0A-07984357C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0" y="1119703"/>
            <a:ext cx="10515600" cy="4636862"/>
          </a:xfrm>
        </p:spPr>
        <p:txBody>
          <a:bodyPr>
            <a:normAutofit/>
          </a:bodyPr>
          <a:lstStyle/>
          <a:p>
            <a:r>
              <a:rPr lang="en-GB" sz="2000" dirty="0"/>
              <a:t>Submitting incorrect information at validation</a:t>
            </a:r>
          </a:p>
          <a:p>
            <a:r>
              <a:rPr lang="en-GB" sz="2000" dirty="0"/>
              <a:t>Missing condition assessment sheets</a:t>
            </a:r>
          </a:p>
          <a:p>
            <a:r>
              <a:rPr lang="en-GB" sz="2000" dirty="0"/>
              <a:t>Applicant using land within blue line boundary for on-site gain</a:t>
            </a:r>
          </a:p>
          <a:p>
            <a:r>
              <a:rPr lang="en-GB" sz="2000" dirty="0"/>
              <a:t>Not all habitats within RLB recorded in baseline tab of metric</a:t>
            </a:r>
          </a:p>
          <a:p>
            <a:r>
              <a:rPr lang="en-GB" sz="2000" dirty="0"/>
              <a:t>Metric Rules – Rule 2 </a:t>
            </a:r>
            <a:r>
              <a:rPr lang="en-GB" sz="1800" dirty="0"/>
              <a:t>(must deliver 10% independently for area, hedgerow and watercourse modules)</a:t>
            </a:r>
          </a:p>
          <a:p>
            <a:r>
              <a:rPr lang="en-GB" sz="2000" dirty="0"/>
              <a:t>De minimis exemption</a:t>
            </a:r>
          </a:p>
          <a:p>
            <a:r>
              <a:rPr lang="en-GB" sz="2000" dirty="0"/>
              <a:t>Temporary Impacts</a:t>
            </a:r>
          </a:p>
          <a:p>
            <a:r>
              <a:rPr lang="en-GB" sz="2000" dirty="0"/>
              <a:t>Realistic and achievable habitats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/>
              <a:t>Medium trees, i.e., 30+ cm DBH at time of planting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/>
              <a:t>Lowland meadow, very rare and hard to maintain in a development setting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/>
              <a:t>Can be maintained for 30+ years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8E730F-C65A-C8E4-A626-D942614D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379150"/>
            <a:ext cx="10515600" cy="74055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BNG Key Issues</a:t>
            </a:r>
          </a:p>
        </p:txBody>
      </p:sp>
    </p:spTree>
    <p:extLst>
      <p:ext uri="{BB962C8B-B14F-4D97-AF65-F5344CB8AC3E}">
        <p14:creationId xmlns:p14="http://schemas.microsoft.com/office/powerpoint/2010/main" val="17552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45BDF4-40AC-A7E5-D66C-32B42BAAB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10"/>
            <a:ext cx="10515600" cy="4085517"/>
          </a:xfrm>
        </p:spPr>
        <p:txBody>
          <a:bodyPr lIns="91440" tIns="45720" rIns="91440" bIns="45720" anchor="t">
            <a:normAutofit fontScale="92500"/>
          </a:bodyPr>
          <a:lstStyle/>
          <a:p>
            <a:r>
              <a:rPr lang="en-US" sz="3200" dirty="0">
                <a:cs typeface="Arial"/>
              </a:rPr>
              <a:t>Local Nutrient Mitigation Fund (LNMF) Round 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cs typeface="Arial"/>
                <a:hlinkClick r:id="rId3"/>
              </a:rPr>
              <a:t>EDDC awarded </a:t>
            </a:r>
            <a:r>
              <a:rPr lang="en-US" sz="3200" dirty="0">
                <a:cs typeface="Arial"/>
              </a:rPr>
              <a:t>~£4.3m to progress mitigation schemes</a:t>
            </a:r>
          </a:p>
          <a:p>
            <a:r>
              <a:rPr lang="en-US" sz="3200" dirty="0">
                <a:solidFill>
                  <a:srgbClr val="000000"/>
                </a:solidFill>
                <a:cs typeface="Arial"/>
              </a:rPr>
              <a:t>Nature Based Solutions (</a:t>
            </a:r>
            <a:r>
              <a:rPr lang="en-US" sz="3200" dirty="0" err="1">
                <a:solidFill>
                  <a:srgbClr val="000000"/>
                </a:solidFill>
                <a:cs typeface="Arial"/>
              </a:rPr>
              <a:t>NbS</a:t>
            </a:r>
            <a:r>
              <a:rPr lang="en-US" sz="3200" dirty="0">
                <a:solidFill>
                  <a:srgbClr val="000000"/>
                </a:solidFill>
                <a:cs typeface="Arial"/>
              </a:rPr>
              <a:t>) and ‘grey’ solutions</a:t>
            </a:r>
          </a:p>
          <a:p>
            <a:r>
              <a:rPr lang="en-US" sz="3200" dirty="0">
                <a:solidFill>
                  <a:srgbClr val="000000"/>
                </a:solidFill>
                <a:cs typeface="Arial"/>
              </a:rPr>
              <a:t>Currently setting-up governance arrangements and recruitment </a:t>
            </a:r>
          </a:p>
          <a:p>
            <a:r>
              <a:rPr lang="en-US" sz="3200" dirty="0">
                <a:solidFill>
                  <a:srgbClr val="000000"/>
                </a:solidFill>
                <a:cs typeface="Arial"/>
              </a:rPr>
              <a:t>Measures likely to include replacement of septic tanks with package treatment plants (PTPs) and wetlands</a:t>
            </a:r>
          </a:p>
          <a:p>
            <a:r>
              <a:rPr lang="en-US" sz="3200" dirty="0">
                <a:solidFill>
                  <a:srgbClr val="000000"/>
                </a:solidFill>
                <a:cs typeface="Arial"/>
              </a:rPr>
              <a:t>Time scale…TBC – </a:t>
            </a:r>
            <a:r>
              <a:rPr lang="en-US" sz="3200" dirty="0">
                <a:solidFill>
                  <a:srgbClr val="000000"/>
                </a:solidFill>
                <a:cs typeface="Arial"/>
                <a:hlinkClick r:id="rId4"/>
              </a:rPr>
              <a:t>check our website</a:t>
            </a:r>
            <a:r>
              <a:rPr lang="en-US" sz="3200" dirty="0">
                <a:solidFill>
                  <a:srgbClr val="000000"/>
                </a:solidFill>
                <a:cs typeface="Arial"/>
              </a:rPr>
              <a:t>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6500DE-0C1D-2D7D-338C-BCFA2961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721"/>
            <a:ext cx="10515600" cy="74055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Nutrient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Neutrality Update</a:t>
            </a:r>
          </a:p>
        </p:txBody>
      </p:sp>
    </p:spTree>
    <p:extLst>
      <p:ext uri="{BB962C8B-B14F-4D97-AF65-F5344CB8AC3E}">
        <p14:creationId xmlns:p14="http://schemas.microsoft.com/office/powerpoint/2010/main" val="38181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F37E-EDF7-5769-AEAA-2FD8234F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19" y="434477"/>
            <a:ext cx="9962477" cy="182462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>
                <a:solidFill>
                  <a:schemeClr val="accent1"/>
                </a:solidFill>
              </a:rPr>
              <a:t>Any Questions?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3" descr="Quizzical burrowing owl looking forward">
            <a:extLst>
              <a:ext uri="{FF2B5EF4-FFF2-40B4-BE49-F238E27FC236}">
                <a16:creationId xmlns:a16="http://schemas.microsoft.com/office/drawing/2014/main" id="{22C073AA-F6E3-6D62-9180-F65B3D71F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49" y="1990166"/>
            <a:ext cx="5437830" cy="37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D74915-BB06-1E96-166D-377FC73BA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09" y="1205345"/>
            <a:ext cx="11121736" cy="4266413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>
                <a:hlinkClick r:id="rId2"/>
              </a:rPr>
              <a:t>Search the Biodiversity Gain Site Register</a:t>
            </a:r>
            <a:endParaRPr lang="en-GB" sz="3600" dirty="0"/>
          </a:p>
          <a:p>
            <a:r>
              <a:rPr lang="en-GB" sz="3600" dirty="0">
                <a:hlinkClick r:id="rId3"/>
              </a:rPr>
              <a:t>Biodiversity Gain Plan Template</a:t>
            </a:r>
            <a:endParaRPr lang="en-GB" sz="3600" dirty="0"/>
          </a:p>
          <a:p>
            <a:r>
              <a:rPr lang="en-GB" sz="3600" dirty="0">
                <a:hlinkClick r:id="rId4"/>
              </a:rPr>
              <a:t>Habitat Management and Monitoring Plan Template</a:t>
            </a:r>
            <a:endParaRPr lang="en-GB" sz="3600" dirty="0"/>
          </a:p>
          <a:p>
            <a:r>
              <a:rPr lang="en-GB" sz="3600" dirty="0">
                <a:hlinkClick r:id="rId5"/>
              </a:rPr>
              <a:t>BNG Online</a:t>
            </a:r>
            <a:endParaRPr lang="en-GB" sz="3600" dirty="0"/>
          </a:p>
          <a:p>
            <a:r>
              <a:rPr lang="en-GB" sz="3600" dirty="0" err="1">
                <a:hlinkClick r:id="rId6"/>
              </a:rPr>
              <a:t>BNGx</a:t>
            </a:r>
            <a:r>
              <a:rPr lang="en-GB" sz="3600" dirty="0">
                <a:hlinkClick r:id="rId6"/>
              </a:rPr>
              <a:t>  - digital marketplace for biodiversity units</a:t>
            </a:r>
            <a:endParaRPr lang="en-GB" sz="3600" dirty="0"/>
          </a:p>
          <a:p>
            <a:r>
              <a:rPr lang="en-GB" sz="3600" dirty="0">
                <a:hlinkClick r:id="rId7"/>
              </a:rPr>
              <a:t>Devon County Council BNG Statement Form</a:t>
            </a:r>
            <a:endParaRPr lang="en-GB" sz="3600" dirty="0"/>
          </a:p>
          <a:p>
            <a:r>
              <a:rPr lang="en-GB" sz="3600" dirty="0">
                <a:hlinkClick r:id="rId8"/>
              </a:rPr>
              <a:t>https://www.futurehomes.org.uk/</a:t>
            </a:r>
            <a:endParaRPr lang="en-GB" sz="3600" dirty="0"/>
          </a:p>
          <a:p>
            <a:r>
              <a:rPr lang="en-GB" sz="3600" dirty="0">
                <a:hlinkClick r:id="rId9"/>
              </a:rPr>
              <a:t>https://www.local.gov.uk/pas/environment/biodiversity-net-gain-bng-local-planning-authorities/pas-biodiversity-net-gain-bng</a:t>
            </a:r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9A86F4-0499-1AC8-66BF-42BD4A5F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09" y="372305"/>
            <a:ext cx="10515600" cy="74055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Useful Resources</a:t>
            </a:r>
          </a:p>
        </p:txBody>
      </p:sp>
    </p:spTree>
    <p:extLst>
      <p:ext uri="{BB962C8B-B14F-4D97-AF65-F5344CB8AC3E}">
        <p14:creationId xmlns:p14="http://schemas.microsoft.com/office/powerpoint/2010/main" val="159231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F6A8FB-0BF0-8881-BF90-70169157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dirty="0">
                <a:solidFill>
                  <a:schemeClr val="accent1"/>
                </a:solidFill>
                <a:latin typeface="+mj-lt"/>
              </a:rPr>
              <a:t>Biodiversity Net Gain (BNG)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DE938-637F-15FE-AAB8-762B0EA8C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38" y="1623855"/>
            <a:ext cx="3071771" cy="13327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1EF785-FEFD-1AE2-9EAD-834C4ED83A6B}"/>
              </a:ext>
            </a:extLst>
          </p:cNvPr>
          <p:cNvGrpSpPr/>
          <p:nvPr/>
        </p:nvGrpSpPr>
        <p:grpSpPr>
          <a:xfrm>
            <a:off x="3773215" y="2290251"/>
            <a:ext cx="2973768" cy="2719974"/>
            <a:chOff x="4359996" y="1579418"/>
            <a:chExt cx="3472007" cy="38656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471962-D6BD-F457-359E-F8A40757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568" t="3307"/>
            <a:stretch/>
          </p:blipFill>
          <p:spPr>
            <a:xfrm>
              <a:off x="4359996" y="1579418"/>
              <a:ext cx="3472007" cy="34353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B186C4-7672-AE40-268C-12FFFDED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08869">
              <a:off x="4831606" y="4713738"/>
              <a:ext cx="2879767" cy="73136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AC2304B-E31F-5CEF-A94A-9E7FBDC5E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1408" y="2956648"/>
            <a:ext cx="3394773" cy="2801800"/>
          </a:xfrm>
          <a:prstGeom prst="rect">
            <a:avLst/>
          </a:prstGeom>
        </p:spPr>
      </p:pic>
      <p:pic>
        <p:nvPicPr>
          <p:cNvPr id="10" name="Picture 9" descr="A yellow stars with black text&#10;&#10;Description automatically generated">
            <a:extLst>
              <a:ext uri="{FF2B5EF4-FFF2-40B4-BE49-F238E27FC236}">
                <a16:creationId xmlns:a16="http://schemas.microsoft.com/office/drawing/2014/main" id="{32E75087-BF6A-B52A-DB28-003CC15047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17449" y="3491373"/>
            <a:ext cx="1742772" cy="1742772"/>
          </a:xfrm>
          <a:prstGeom prst="rect">
            <a:avLst/>
          </a:prstGeom>
        </p:spPr>
      </p:pic>
      <p:pic>
        <p:nvPicPr>
          <p:cNvPr id="12" name="Picture 11" descr="A typewriter with a piece of paper&#10;&#10;Description automatically generated">
            <a:extLst>
              <a:ext uri="{FF2B5EF4-FFF2-40B4-BE49-F238E27FC236}">
                <a16:creationId xmlns:a16="http://schemas.microsoft.com/office/drawing/2014/main" id="{2DAFB4F1-AFE6-88FE-3D38-2E6CF10CF5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311712" y="590280"/>
            <a:ext cx="3333750" cy="18764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1E6390-ABB4-055A-851F-2AE362887347}"/>
              </a:ext>
            </a:extLst>
          </p:cNvPr>
          <p:cNvSpPr txBox="1"/>
          <p:nvPr/>
        </p:nvSpPr>
        <p:spPr>
          <a:xfrm>
            <a:off x="8555421" y="2057904"/>
            <a:ext cx="207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(for everyone!)</a:t>
            </a:r>
          </a:p>
        </p:txBody>
      </p:sp>
    </p:spTree>
    <p:extLst>
      <p:ext uri="{BB962C8B-B14F-4D97-AF65-F5344CB8AC3E}">
        <p14:creationId xmlns:p14="http://schemas.microsoft.com/office/powerpoint/2010/main" val="3258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8DA3E0-AA66-3423-A404-AC6B679A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11" y="2151896"/>
            <a:ext cx="5242561" cy="34896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hlinkClick r:id="rId3"/>
              </a:rPr>
              <a:t>Environment Act 2021 (Sch. 14)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hlinkClick r:id="rId4"/>
              </a:rPr>
              <a:t>Amends TCPA 1990 (Sch. 7A)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NPPF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638047-6ACA-6443-EFE9-823E99AE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11" y="1216476"/>
            <a:ext cx="10515600" cy="740552"/>
          </a:xfrm>
        </p:spPr>
        <p:txBody>
          <a:bodyPr>
            <a:noAutofit/>
          </a:bodyPr>
          <a:lstStyle/>
          <a:p>
            <a:r>
              <a:rPr lang="en-GB" sz="2400" i="1" dirty="0"/>
              <a:t>~ a concept that aims to ensure that habitat for wildlife is left in a measurably better state than it was before development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541A9BC-C065-AFAB-7300-2EB5479131F4}"/>
              </a:ext>
            </a:extLst>
          </p:cNvPr>
          <p:cNvSpPr txBox="1">
            <a:spLocks/>
          </p:cNvSpPr>
          <p:nvPr/>
        </p:nvSpPr>
        <p:spPr>
          <a:xfrm>
            <a:off x="5158602" y="2182680"/>
            <a:ext cx="5410200" cy="3980330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3BE3198-1E07-5CA7-4464-8EBA990BC98F}"/>
              </a:ext>
            </a:extLst>
          </p:cNvPr>
          <p:cNvSpPr txBox="1">
            <a:spLocks/>
          </p:cNvSpPr>
          <p:nvPr/>
        </p:nvSpPr>
        <p:spPr>
          <a:xfrm>
            <a:off x="394446" y="436299"/>
            <a:ext cx="10515600" cy="7405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Biodiversity Net Gain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799FCEE-A543-59D7-1173-8268D1457DB4}"/>
              </a:ext>
            </a:extLst>
          </p:cNvPr>
          <p:cNvSpPr txBox="1">
            <a:spLocks/>
          </p:cNvSpPr>
          <p:nvPr/>
        </p:nvSpPr>
        <p:spPr>
          <a:xfrm>
            <a:off x="6096000" y="2151896"/>
            <a:ext cx="5394960" cy="3626280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Statutory Requirement (</a:t>
            </a:r>
            <a:r>
              <a:rPr lang="en-GB" sz="1800" b="1" dirty="0"/>
              <a:t>England</a:t>
            </a:r>
            <a:r>
              <a:rPr lang="en-GB" sz="24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12</a:t>
            </a:r>
            <a:r>
              <a:rPr lang="en-GB" sz="2000" baseline="30000" dirty="0"/>
              <a:t>th</a:t>
            </a:r>
            <a:r>
              <a:rPr lang="en-GB" sz="2000" dirty="0"/>
              <a:t> February 2024 – majors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2</a:t>
            </a:r>
            <a:r>
              <a:rPr lang="en-GB" sz="2000" baseline="30000" dirty="0"/>
              <a:t>nd</a:t>
            </a:r>
            <a:r>
              <a:rPr lang="en-GB" sz="2000" dirty="0"/>
              <a:t> April 2024 – minor/small sites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400" b="0" i="0" dirty="0">
              <a:solidFill>
                <a:srgbClr val="222222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22222"/>
                </a:solidFill>
                <a:effectLst/>
              </a:rPr>
              <a:t>Mitigation hierarchy still applies</a:t>
            </a:r>
          </a:p>
          <a:p>
            <a:pPr marL="0" indent="0">
              <a:buNone/>
            </a:pPr>
            <a:endParaRPr lang="en-GB" sz="2400" b="0" i="0" dirty="0">
              <a:solidFill>
                <a:srgbClr val="222222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22222"/>
                </a:solidFill>
                <a:effectLst/>
              </a:rPr>
              <a:t>BNG is additional to and does not replace</a:t>
            </a:r>
            <a:r>
              <a:rPr lang="en-GB" sz="2400" dirty="0">
                <a:solidFill>
                  <a:srgbClr val="222222"/>
                </a:solidFill>
              </a:rPr>
              <a:t> </a:t>
            </a:r>
            <a:r>
              <a:rPr lang="en-GB" sz="2400" b="0" i="0" dirty="0">
                <a:solidFill>
                  <a:srgbClr val="222222"/>
                </a:solidFill>
                <a:effectLst/>
              </a:rPr>
              <a:t>existing wildlife legislation, policy, and guidance</a:t>
            </a:r>
          </a:p>
          <a:p>
            <a:endParaRPr lang="en-GB" sz="2800" dirty="0"/>
          </a:p>
        </p:txBody>
      </p:sp>
      <p:pic>
        <p:nvPicPr>
          <p:cNvPr id="7" name="Picture 6" descr="Kingfisher perching against a colourful background">
            <a:extLst>
              <a:ext uri="{FF2B5EF4-FFF2-40B4-BE49-F238E27FC236}">
                <a16:creationId xmlns:a16="http://schemas.microsoft.com/office/drawing/2014/main" id="{3850B9F1-3B33-C443-B7CF-8ECD27907D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0" y="3549227"/>
            <a:ext cx="4720502" cy="26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AD2E3A-DD85-6407-22A0-22419CD7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350492"/>
            <a:ext cx="10515600" cy="74055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  <a:hlinkClick r:id="rId3"/>
              </a:rPr>
              <a:t>The Process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E45A20-2B35-BA8D-17B4-C8FD15767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983"/>
            <a:ext cx="12055366" cy="51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3EDA9F-758F-BFE5-268B-B0891DCF5B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08086"/>
              </p:ext>
            </p:extLst>
          </p:nvPr>
        </p:nvGraphicFramePr>
        <p:xfrm>
          <a:off x="809297" y="504496"/>
          <a:ext cx="10089932" cy="5255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19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32FDF7-8DBA-8D3E-C502-3DFED190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04" y="1271154"/>
            <a:ext cx="6284808" cy="46412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cs typeface="Arial" panose="020B0604020202020204" pitchFamily="34" charset="0"/>
              </a:rPr>
              <a:t>Consider BNG from the earliest stage of the project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cs typeface="Arial" panose="020B0604020202020204" pitchFamily="34" charset="0"/>
              </a:rPr>
              <a:t>Design team approach – involve ecologist early in the process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cs typeface="Arial" panose="020B0604020202020204" pitchFamily="34" charset="0"/>
              </a:rPr>
              <a:t>Pre-App Advice Service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cs typeface="Arial" panose="020B0604020202020204" pitchFamily="34" charset="0"/>
              </a:rPr>
              <a:t>Biodiversity gain objective – 10%* increase in biodiversity units post development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8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AD2E3A-DD85-6407-22A0-22419CD7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350492"/>
            <a:ext cx="10515600" cy="74055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The Process – Main Points</a:t>
            </a:r>
          </a:p>
        </p:txBody>
      </p:sp>
      <p:pic>
        <p:nvPicPr>
          <p:cNvPr id="6" name="Picture 5" descr="Owls bonding together">
            <a:extLst>
              <a:ext uri="{FF2B5EF4-FFF2-40B4-BE49-F238E27FC236}">
                <a16:creationId xmlns:a16="http://schemas.microsoft.com/office/drawing/2014/main" id="{AC6CB08F-866D-931D-D196-AFAF6C8B6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12" y="1662545"/>
            <a:ext cx="4424756" cy="2949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0539B-7AEC-6385-B7BD-B7807ADF24AC}"/>
              </a:ext>
            </a:extLst>
          </p:cNvPr>
          <p:cNvSpPr txBox="1"/>
          <p:nvPr/>
        </p:nvSpPr>
        <p:spPr>
          <a:xfrm>
            <a:off x="6592791" y="5592953"/>
            <a:ext cx="532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*Draft East Devon Local Plan requires 20% BNG for major developments*</a:t>
            </a:r>
          </a:p>
        </p:txBody>
      </p:sp>
    </p:spTree>
    <p:extLst>
      <p:ext uri="{BB962C8B-B14F-4D97-AF65-F5344CB8AC3E}">
        <p14:creationId xmlns:p14="http://schemas.microsoft.com/office/powerpoint/2010/main" val="35005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78DA133-4CD7-39C6-12C1-F165AE2D1B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8264" y="1386681"/>
            <a:ext cx="10176163" cy="4084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Statutory Biodiversity Metric (Main and SSM), User Guide, condition assessment sheets – Statutory Instruments (SI)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of Biodiversity Gain Plan (BGP), post consent</a:t>
            </a:r>
          </a:p>
          <a:p>
            <a:pPr marL="0" indent="0">
              <a:buNone/>
            </a:pPr>
            <a:endParaRPr lang="en-GB" sz="2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cs typeface="Arial" panose="020B0604020202020204" pitchFamily="34" charset="0"/>
              </a:rPr>
              <a:t>Biodiversity Gain Hierarchy – material consideration</a:t>
            </a:r>
            <a:endParaRPr lang="en-GB" sz="2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BGP to discharge the pre-commencement condition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836DCCB-430D-A509-6503-76CCDCF5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64" y="558800"/>
            <a:ext cx="6705600" cy="7413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The Process – Main Points</a:t>
            </a:r>
          </a:p>
        </p:txBody>
      </p:sp>
    </p:spTree>
    <p:extLst>
      <p:ext uri="{BB962C8B-B14F-4D97-AF65-F5344CB8AC3E}">
        <p14:creationId xmlns:p14="http://schemas.microsoft.com/office/powerpoint/2010/main" val="19038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07BE0E-1D75-BAAA-1C95-F14D5FB13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34" y="1457311"/>
            <a:ext cx="5301549" cy="44239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accent1"/>
                </a:solidFill>
              </a:rPr>
              <a:t>Main Statutory Metric</a:t>
            </a:r>
          </a:p>
          <a:p>
            <a:r>
              <a:rPr lang="en-GB" sz="2000" dirty="0"/>
              <a:t>Must be completed by a competent person * should be an ecologist or other suitably trained/experienced professional</a:t>
            </a:r>
          </a:p>
          <a:p>
            <a:r>
              <a:rPr lang="en-GB" sz="2000" dirty="0"/>
              <a:t>Habitat distinctiveness ranges from very low to very high</a:t>
            </a:r>
          </a:p>
          <a:p>
            <a:r>
              <a:rPr lang="en-GB" sz="2000" dirty="0"/>
              <a:t>Habitat condition assessment undertaken by an ecologist using Defra condition assessment sheets</a:t>
            </a:r>
          </a:p>
          <a:p>
            <a:r>
              <a:rPr lang="en-GB" sz="2000" dirty="0"/>
              <a:t>Offsite section tabs available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9346BC-AF3D-BCC4-AC1B-5A304D3F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55" y="394488"/>
            <a:ext cx="10515600" cy="74055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Main Metric vs Small Sites Metric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BDFD125-2A14-E584-7939-D1E25A62CBBB}"/>
              </a:ext>
            </a:extLst>
          </p:cNvPr>
          <p:cNvSpPr txBox="1">
            <a:spLocks/>
          </p:cNvSpPr>
          <p:nvPr/>
        </p:nvSpPr>
        <p:spPr>
          <a:xfrm>
            <a:off x="6095161" y="1457311"/>
            <a:ext cx="5422570" cy="44239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chemeClr val="accent1"/>
                </a:solidFill>
              </a:rPr>
              <a:t>Small Sites Metric</a:t>
            </a:r>
          </a:p>
          <a:p>
            <a:r>
              <a:rPr lang="en-GB" sz="2000" dirty="0"/>
              <a:t>Can only be used for ‘small sites’  </a:t>
            </a:r>
          </a:p>
          <a:p>
            <a:r>
              <a:rPr lang="en-GB" sz="2000" dirty="0"/>
              <a:t>Must be completed by a competent person * does not have to be an ecologist BUT should be suitably trained/experienced</a:t>
            </a:r>
          </a:p>
          <a:p>
            <a:r>
              <a:rPr lang="en-GB" sz="2000" dirty="0"/>
              <a:t>Habitat distinctiveness ranges from very low to medium</a:t>
            </a:r>
          </a:p>
          <a:p>
            <a:r>
              <a:rPr lang="en-GB" sz="2000" dirty="0"/>
              <a:t>Habitat condition in automated for baseline and proposed habitat creation/enhancement</a:t>
            </a:r>
          </a:p>
          <a:p>
            <a:r>
              <a:rPr lang="en-GB" sz="2000" dirty="0"/>
              <a:t>No offsite sections – off-site units can still be allocated</a:t>
            </a:r>
          </a:p>
          <a:p>
            <a:r>
              <a:rPr lang="en-GB" sz="2000" dirty="0"/>
              <a:t>Cannot be used if priority habitats or European protected species present on site</a:t>
            </a:r>
          </a:p>
        </p:txBody>
      </p:sp>
    </p:spTree>
    <p:extLst>
      <p:ext uri="{BB962C8B-B14F-4D97-AF65-F5344CB8AC3E}">
        <p14:creationId xmlns:p14="http://schemas.microsoft.com/office/powerpoint/2010/main" val="10237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DC: content pages">
  <a:themeElements>
    <a:clrScheme name="EDD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5B32E"/>
      </a:accent1>
      <a:accent2>
        <a:srgbClr val="0069B4"/>
      </a:accent2>
      <a:accent3>
        <a:srgbClr val="29BDEF"/>
      </a:accent3>
      <a:accent4>
        <a:srgbClr val="CD1719"/>
      </a:accent4>
      <a:accent5>
        <a:srgbClr val="FFDD00"/>
      </a:accent5>
      <a:accent6>
        <a:srgbClr val="9D9D9D"/>
      </a:accent6>
      <a:hlink>
        <a:srgbClr val="0069B4"/>
      </a:hlink>
      <a:folHlink>
        <a:srgbClr val="29BDEF"/>
      </a:folHlink>
    </a:clrScheme>
    <a:fontScheme name="EDD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DC: Title Pages">
  <a:themeElements>
    <a:clrScheme name="EDD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5B32E"/>
      </a:accent1>
      <a:accent2>
        <a:srgbClr val="0069B4"/>
      </a:accent2>
      <a:accent3>
        <a:srgbClr val="29BDEF"/>
      </a:accent3>
      <a:accent4>
        <a:srgbClr val="CD1719"/>
      </a:accent4>
      <a:accent5>
        <a:srgbClr val="FFDD00"/>
      </a:accent5>
      <a:accent6>
        <a:srgbClr val="9D9D9D"/>
      </a:accent6>
      <a:hlink>
        <a:srgbClr val="0069B4"/>
      </a:hlink>
      <a:folHlink>
        <a:srgbClr val="29BDEF"/>
      </a:folHlink>
    </a:clrScheme>
    <a:fontScheme name="EDD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DD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2268</Words>
  <Application>Microsoft Office PowerPoint</Application>
  <PresentationFormat>Widescreen</PresentationFormat>
  <Paragraphs>301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-apple-system</vt:lpstr>
      <vt:lpstr>Arial</vt:lpstr>
      <vt:lpstr>Arial MT</vt:lpstr>
      <vt:lpstr>Calibri</vt:lpstr>
      <vt:lpstr>Candara</vt:lpstr>
      <vt:lpstr>Courier New</vt:lpstr>
      <vt:lpstr>Wingdings</vt:lpstr>
      <vt:lpstr>EDDC: content pages</vt:lpstr>
      <vt:lpstr>EDDC: Title Pages</vt:lpstr>
      <vt:lpstr>Biodiversity Net Gain (BNG) Update  28 February 2025 </vt:lpstr>
      <vt:lpstr>Agenda</vt:lpstr>
      <vt:lpstr>Biodiversity Net Gain (BNG)</vt:lpstr>
      <vt:lpstr>~ a concept that aims to ensure that habitat for wildlife is left in a measurably better state than it was before development</vt:lpstr>
      <vt:lpstr>The Process</vt:lpstr>
      <vt:lpstr>PowerPoint Presentation</vt:lpstr>
      <vt:lpstr>The Process – Main Points</vt:lpstr>
      <vt:lpstr>The Process – Main Points</vt:lpstr>
      <vt:lpstr>Main Metric vs Small Sites Metric</vt:lpstr>
      <vt:lpstr>Exemptions</vt:lpstr>
      <vt:lpstr>National Validation Requirements</vt:lpstr>
      <vt:lpstr>PowerPoint Presentation</vt:lpstr>
      <vt:lpstr>National Validation Requirements (cont’d)</vt:lpstr>
      <vt:lpstr>PowerPoint Presentation</vt:lpstr>
      <vt:lpstr>National Validation Requirements (cont’d)</vt:lpstr>
      <vt:lpstr>Additional Documentation</vt:lpstr>
      <vt:lpstr>On-Site Gains vs Off-Site Gains</vt:lpstr>
      <vt:lpstr>Habitat Banks</vt:lpstr>
      <vt:lpstr>Statutory Credits</vt:lpstr>
      <vt:lpstr>Significant On-Site Gain   </vt:lpstr>
      <vt:lpstr>Types of Significant Enhancements   </vt:lpstr>
      <vt:lpstr>Distinctiveness Examples</vt:lpstr>
      <vt:lpstr>Biodiversity Gain Plan (BGP)</vt:lpstr>
      <vt:lpstr>PowerPoint Presentation</vt:lpstr>
      <vt:lpstr>Guidance</vt:lpstr>
      <vt:lpstr>BNG Key Issues</vt:lpstr>
      <vt:lpstr>Nutrient Neutrality Update</vt:lpstr>
      <vt:lpstr>Any Questions? </vt:lpstr>
      <vt:lpstr>Useful Resources</vt:lpstr>
    </vt:vector>
  </TitlesOfParts>
  <Company>Strata Service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De Leiburne</dc:creator>
  <cp:lastModifiedBy>Nick Wright</cp:lastModifiedBy>
  <cp:revision>51</cp:revision>
  <dcterms:created xsi:type="dcterms:W3CDTF">2018-01-02T13:16:40Z</dcterms:created>
  <dcterms:modified xsi:type="dcterms:W3CDTF">2025-03-14T14:30:22Z</dcterms:modified>
</cp:coreProperties>
</file>