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887" r:id="rId3"/>
    <p:sldId id="836" r:id="rId4"/>
    <p:sldId id="873" r:id="rId5"/>
    <p:sldId id="888" r:id="rId6"/>
    <p:sldId id="865" r:id="rId7"/>
    <p:sldId id="852" r:id="rId8"/>
    <p:sldId id="857" r:id="rId9"/>
    <p:sldId id="862" r:id="rId10"/>
    <p:sldId id="891" r:id="rId11"/>
    <p:sldId id="859" r:id="rId12"/>
    <p:sldId id="866" r:id="rId13"/>
    <p:sldId id="868" r:id="rId14"/>
    <p:sldId id="889" r:id="rId15"/>
    <p:sldId id="890" r:id="rId16"/>
    <p:sldId id="8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EAA88-0114-4556-9F64-6688D7B5746F}" type="datetimeFigureOut">
              <a:rPr lang="en-GB" smtClean="0"/>
              <a:t>02/03/2026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6DFDE-F4DC-40FA-81AE-8A8DBDB79B3C}" type="slidenum">
              <a:rPr lang="en-GB" smtClean="0"/>
              <a:t>‹#›</a:t>
            </a:fld>
            <a:endParaRPr lang="en-GB"/>
          </a:p>
        </p:txBody>
      </p:sp>
    </p:spTree>
    <p:extLst>
      <p:ext uri="{BB962C8B-B14F-4D97-AF65-F5344CB8AC3E}">
        <p14:creationId xmlns:p14="http://schemas.microsoft.com/office/powerpoint/2010/main" val="211531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4" name="Slide Number Placeholder 3"/>
          <p:cNvSpPr>
            <a:spLocks noGrp="1"/>
          </p:cNvSpPr>
          <p:nvPr>
            <p:ph type="sldNum" sz="quarter" idx="10"/>
          </p:nvPr>
        </p:nvSpPr>
        <p:spPr/>
        <p:txBody>
          <a:bodyPr/>
          <a:lstStyle/>
          <a:p>
            <a:pPr defTabSz="947958">
              <a:defRPr/>
            </a:pPr>
            <a:fld id="{5AEAC4B7-B934-4C2D-A504-F8D5B76B9412}" type="slidenum">
              <a:rPr lang="en-GB">
                <a:solidFill>
                  <a:prstClr val="black"/>
                </a:solidFill>
                <a:latin typeface="Arial" panose="020B0604020202020204" pitchFamily="34" charset="0"/>
              </a:rPr>
              <a:pPr defTabSz="947958">
                <a:defRPr/>
              </a:pPr>
              <a:t>1</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2635663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C02AD-6B06-EC51-C574-F488D336053C}"/>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02E46A54-D744-BFE9-FCDB-1A805D3F43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62">
              <a:defRPr sz="2500">
                <a:solidFill>
                  <a:schemeClr val="tx1"/>
                </a:solidFill>
                <a:latin typeface="Times New Roman" panose="02020603050405020304" pitchFamily="18" charset="0"/>
              </a:defRPr>
            </a:lvl1pPr>
            <a:lvl2pPr marL="783233" indent="-301243" defTabSz="984062">
              <a:defRPr sz="2500">
                <a:solidFill>
                  <a:schemeClr val="tx1"/>
                </a:solidFill>
                <a:latin typeface="Times New Roman" panose="02020603050405020304" pitchFamily="18" charset="0"/>
              </a:defRPr>
            </a:lvl2pPr>
            <a:lvl3pPr marL="1204974" indent="-240994" defTabSz="984062">
              <a:defRPr sz="2500">
                <a:solidFill>
                  <a:schemeClr val="tx1"/>
                </a:solidFill>
                <a:latin typeface="Times New Roman" panose="02020603050405020304" pitchFamily="18" charset="0"/>
              </a:defRPr>
            </a:lvl3pPr>
            <a:lvl4pPr marL="1686963" indent="-240994" defTabSz="984062">
              <a:defRPr sz="2500">
                <a:solidFill>
                  <a:schemeClr val="tx1"/>
                </a:solidFill>
                <a:latin typeface="Times New Roman" panose="02020603050405020304" pitchFamily="18" charset="0"/>
              </a:defRPr>
            </a:lvl4pPr>
            <a:lvl5pPr marL="2168953" indent="-240994" defTabSz="984062">
              <a:defRPr sz="2500">
                <a:solidFill>
                  <a:schemeClr val="tx1"/>
                </a:solidFill>
                <a:latin typeface="Times New Roman" panose="02020603050405020304" pitchFamily="18" charset="0"/>
              </a:defRPr>
            </a:lvl5pPr>
            <a:lvl6pPr marL="2650942" indent="-240994" defTabSz="984062" eaLnBrk="0" fontAlgn="base" hangingPunct="0">
              <a:spcBef>
                <a:spcPct val="0"/>
              </a:spcBef>
              <a:spcAft>
                <a:spcPct val="0"/>
              </a:spcAft>
              <a:defRPr sz="2500">
                <a:solidFill>
                  <a:schemeClr val="tx1"/>
                </a:solidFill>
                <a:latin typeface="Times New Roman" panose="02020603050405020304" pitchFamily="18" charset="0"/>
              </a:defRPr>
            </a:lvl6pPr>
            <a:lvl7pPr marL="3132931" indent="-240994" defTabSz="984062" eaLnBrk="0" fontAlgn="base" hangingPunct="0">
              <a:spcBef>
                <a:spcPct val="0"/>
              </a:spcBef>
              <a:spcAft>
                <a:spcPct val="0"/>
              </a:spcAft>
              <a:defRPr sz="2500">
                <a:solidFill>
                  <a:schemeClr val="tx1"/>
                </a:solidFill>
                <a:latin typeface="Times New Roman" panose="02020603050405020304" pitchFamily="18" charset="0"/>
              </a:defRPr>
            </a:lvl7pPr>
            <a:lvl8pPr marL="3614921" indent="-240994" defTabSz="984062" eaLnBrk="0" fontAlgn="base" hangingPunct="0">
              <a:spcBef>
                <a:spcPct val="0"/>
              </a:spcBef>
              <a:spcAft>
                <a:spcPct val="0"/>
              </a:spcAft>
              <a:defRPr sz="2500">
                <a:solidFill>
                  <a:schemeClr val="tx1"/>
                </a:solidFill>
                <a:latin typeface="Times New Roman" panose="02020603050405020304" pitchFamily="18" charset="0"/>
              </a:defRPr>
            </a:lvl8pPr>
            <a:lvl9pPr marL="4096911" indent="-240994" defTabSz="984062"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84062" rtl="0" eaLnBrk="0" fontAlgn="base" latinLnBrk="0" hangingPunct="0">
              <a:lnSpc>
                <a:spcPct val="100000"/>
              </a:lnSpc>
              <a:spcBef>
                <a:spcPct val="0"/>
              </a:spcBef>
              <a:spcAft>
                <a:spcPct val="0"/>
              </a:spcAft>
              <a:buClrTx/>
              <a:buSzTx/>
              <a:buFontTx/>
              <a:buNone/>
              <a:tabLst/>
              <a:defRPr/>
            </a:pPr>
            <a:fld id="{38AE7D41-62D6-4731-A158-BC6B5151EB88}" type="slidenum">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84062" rtl="0" eaLnBrk="0" fontAlgn="base" latinLnBrk="0" hangingPunct="0">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a:extLst>
              <a:ext uri="{FF2B5EF4-FFF2-40B4-BE49-F238E27FC236}">
                <a16:creationId xmlns:a16="http://schemas.microsoft.com/office/drawing/2014/main" id="{3695A452-F3C0-9FD2-06AC-D6FB243921E8}"/>
              </a:ext>
            </a:extLst>
          </p:cNvPr>
          <p:cNvSpPr>
            <a:spLocks noGrp="1" noRot="1" noChangeAspect="1" noChangeArrowheads="1" noTextEdit="1"/>
          </p:cNvSpPr>
          <p:nvPr>
            <p:ph type="sldImg"/>
          </p:nvPr>
        </p:nvSpPr>
        <p:spPr>
          <a:xfrm>
            <a:off x="146050" y="125413"/>
            <a:ext cx="6810375" cy="3830637"/>
          </a:xfrm>
          <a:ln/>
        </p:spPr>
      </p:sp>
      <p:sp>
        <p:nvSpPr>
          <p:cNvPr id="9220" name="Rectangle 3">
            <a:extLst>
              <a:ext uri="{FF2B5EF4-FFF2-40B4-BE49-F238E27FC236}">
                <a16:creationId xmlns:a16="http://schemas.microsoft.com/office/drawing/2014/main" id="{962B0FCD-A505-E0E3-89DF-E6935DA6078E}"/>
              </a:ext>
            </a:extLst>
          </p:cNvPr>
          <p:cNvSpPr>
            <a:spLocks noGrp="1" noChangeArrowheads="1"/>
          </p:cNvSpPr>
          <p:nvPr>
            <p:ph type="body" idx="1"/>
          </p:nvPr>
        </p:nvSpPr>
        <p:spPr>
          <a:xfrm>
            <a:off x="122769" y="4098428"/>
            <a:ext cx="6903317" cy="60101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300" dirty="0">
                <a:latin typeface="Arial" panose="020B0604020202020204" pitchFamily="34" charset="0"/>
              </a:rPr>
              <a:t>This slide highlights key areas of change to the Plan/evidence base since the first Reg 19 stage consultation.  To appreciate all changes, it is important to go into the plan document itself and look throughout. </a:t>
            </a:r>
          </a:p>
          <a:p>
            <a:pPr>
              <a:spcBef>
                <a:spcPts val="0"/>
              </a:spcBef>
            </a:pPr>
            <a:endParaRPr lang="en-GB" altLang="en-US" sz="1300" dirty="0">
              <a:latin typeface="Arial" panose="020B0604020202020204" pitchFamily="34" charset="0"/>
            </a:endParaRPr>
          </a:p>
          <a:p>
            <a:pPr>
              <a:spcBef>
                <a:spcPts val="0"/>
              </a:spcBef>
            </a:pPr>
            <a:r>
              <a:rPr lang="en-GB" altLang="en-US" sz="1300" dirty="0">
                <a:latin typeface="Arial" panose="020B0604020202020204" pitchFamily="34" charset="0"/>
              </a:rPr>
              <a:t>There are various factors that have driven the changes to the plan and led to refinement / sharpening of some policies, including feedback from consultation, new evidence, and correction of factual errors in some cases.  </a:t>
            </a:r>
          </a:p>
          <a:p>
            <a:pPr>
              <a:spcBef>
                <a:spcPts val="0"/>
              </a:spcBef>
            </a:pPr>
            <a:endParaRPr lang="en-GB" altLang="en-US" sz="1300" dirty="0">
              <a:latin typeface="Arial" panose="020B0604020202020204" pitchFamily="34" charset="0"/>
            </a:endParaRPr>
          </a:p>
          <a:p>
            <a:pPr>
              <a:spcBef>
                <a:spcPts val="0"/>
              </a:spcBef>
            </a:pPr>
            <a:r>
              <a:rPr lang="en-GB" altLang="en-US" sz="1300" dirty="0">
                <a:latin typeface="Arial" panose="020B0604020202020204" pitchFamily="34" charset="0"/>
              </a:rPr>
              <a:t>Examples of changes are:</a:t>
            </a:r>
          </a:p>
          <a:p>
            <a:pPr marL="177742" indent="-177742">
              <a:spcBef>
                <a:spcPts val="0"/>
              </a:spcBef>
              <a:buFont typeface="Arial" panose="020B0604020202020204" pitchFamily="34" charset="0"/>
              <a:buChar char="•"/>
            </a:pPr>
            <a:r>
              <a:rPr lang="en-GB" altLang="en-US" sz="1300" b="1" dirty="0">
                <a:latin typeface="Arial" panose="020B0604020202020204" pitchFamily="34" charset="0"/>
              </a:rPr>
              <a:t>Designated Neighbourhood Areas housing requirement figures </a:t>
            </a:r>
            <a:r>
              <a:rPr lang="en-GB" altLang="en-US" sz="1300" dirty="0">
                <a:latin typeface="Arial" panose="020B0604020202020204" pitchFamily="34" charset="0"/>
              </a:rPr>
              <a:t>where we have refreshed the housing numbers (reflecting latest monitoring data and site allocations).  These figures are important for local communities for neighbourhood planning purposes, as they tell you about the scale of development in your plan areas (where designated).</a:t>
            </a:r>
          </a:p>
          <a:p>
            <a:pPr marL="177742" indent="-177742">
              <a:spcBef>
                <a:spcPts val="0"/>
              </a:spcBef>
              <a:buFont typeface="Arial" panose="020B0604020202020204" pitchFamily="34" charset="0"/>
              <a:buChar char="•"/>
            </a:pPr>
            <a:r>
              <a:rPr lang="en-GB" altLang="en-US" sz="1300" b="1" dirty="0">
                <a:latin typeface="Arial" panose="020B0604020202020204" pitchFamily="34" charset="0"/>
              </a:rPr>
              <a:t>Habitat mitigation </a:t>
            </a:r>
            <a:r>
              <a:rPr lang="en-GB" altLang="en-US" sz="1300" dirty="0">
                <a:latin typeface="Arial" panose="020B0604020202020204" pitchFamily="34" charset="0"/>
              </a:rPr>
              <a:t>– further work and resultant policy changes linked to the key biodiversity sites in the district, such as the </a:t>
            </a:r>
            <a:r>
              <a:rPr lang="en-GB" altLang="en-US" sz="1300" dirty="0" err="1">
                <a:latin typeface="Arial" panose="020B0604020202020204" pitchFamily="34" charset="0"/>
              </a:rPr>
              <a:t>Pebblebed</a:t>
            </a:r>
            <a:r>
              <a:rPr lang="en-GB" altLang="en-US" sz="1300" dirty="0">
                <a:latin typeface="Arial" panose="020B0604020202020204" pitchFamily="34" charset="0"/>
              </a:rPr>
              <a:t> Heaths, for which there are very strict and definite rules that we must follow.</a:t>
            </a:r>
          </a:p>
          <a:p>
            <a:pPr marL="177742" indent="-177742">
              <a:spcBef>
                <a:spcPts val="0"/>
              </a:spcBef>
              <a:buFont typeface="Arial" panose="020B0604020202020204" pitchFamily="34" charset="0"/>
              <a:buChar char="•"/>
            </a:pPr>
            <a:r>
              <a:rPr lang="en-GB" altLang="en-US" sz="1300" b="1" dirty="0">
                <a:latin typeface="Arial" panose="020B0604020202020204" pitchFamily="34" charset="0"/>
              </a:rPr>
              <a:t>Electric vehicle charging </a:t>
            </a:r>
            <a:r>
              <a:rPr lang="en-GB" altLang="en-US" sz="1300" dirty="0">
                <a:latin typeface="Arial" panose="020B0604020202020204" pitchFamily="34" charset="0"/>
              </a:rPr>
              <a:t>- greater emphasis on this, in part a reflection of environmental concerns generally but also links into habitat concerns and particularly air quality issues.  </a:t>
            </a:r>
          </a:p>
          <a:p>
            <a:pPr marL="177742" indent="-177742">
              <a:spcBef>
                <a:spcPts val="0"/>
              </a:spcBef>
              <a:buFont typeface="Arial" panose="020B0604020202020204" pitchFamily="34" charset="0"/>
              <a:buChar char="•"/>
            </a:pPr>
            <a:r>
              <a:rPr lang="en-GB" altLang="en-US" sz="1300" b="1" dirty="0">
                <a:latin typeface="Arial" panose="020B0604020202020204" pitchFamily="34" charset="0"/>
              </a:rPr>
              <a:t>Flooding matters / flooding considerations on water quality </a:t>
            </a:r>
            <a:r>
              <a:rPr lang="en-GB" altLang="en-US" sz="1300" dirty="0">
                <a:latin typeface="Arial" panose="020B0604020202020204" pitchFamily="34" charset="0"/>
              </a:rPr>
              <a:t>– new evidence informing policy and policy changes (more on this later regarding Water Cycle Study)</a:t>
            </a:r>
          </a:p>
          <a:p>
            <a:pPr marL="177742" indent="-177742">
              <a:spcBef>
                <a:spcPts val="0"/>
              </a:spcBef>
              <a:buFont typeface="Arial" panose="020B0604020202020204" pitchFamily="34" charset="0"/>
              <a:buChar char="•"/>
            </a:pPr>
            <a:r>
              <a:rPr lang="en-GB" altLang="en-US" sz="1300" b="1" dirty="0">
                <a:latin typeface="Arial" panose="020B0604020202020204" pitchFamily="34" charset="0"/>
              </a:rPr>
              <a:t>National Landscapes </a:t>
            </a:r>
            <a:r>
              <a:rPr lang="en-GB" altLang="en-US" sz="1300" dirty="0">
                <a:latin typeface="Arial" panose="020B0604020202020204" pitchFamily="34" charset="0"/>
              </a:rPr>
              <a:t>– in response to the shift in the government agenda for these protected landscapes, with more emphasis on conserving and enhancing. This does not mean they cannot be built in, but it is setting the tone of policy in terms of what development can go into NL’s, how development responds to them, and how we seek to get enhancement out of the development process.  </a:t>
            </a:r>
          </a:p>
        </p:txBody>
      </p:sp>
    </p:spTree>
    <p:extLst>
      <p:ext uri="{BB962C8B-B14F-4D97-AF65-F5344CB8AC3E}">
        <p14:creationId xmlns:p14="http://schemas.microsoft.com/office/powerpoint/2010/main" val="348392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21422-EDA8-FA46-24A5-1842A2C3809E}"/>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0E0113C7-6558-110D-9674-99453BDE8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62">
              <a:defRPr sz="2500">
                <a:solidFill>
                  <a:schemeClr val="tx1"/>
                </a:solidFill>
                <a:latin typeface="Times New Roman" panose="02020603050405020304" pitchFamily="18" charset="0"/>
              </a:defRPr>
            </a:lvl1pPr>
            <a:lvl2pPr marL="783233" indent="-301243" defTabSz="984062">
              <a:defRPr sz="2500">
                <a:solidFill>
                  <a:schemeClr val="tx1"/>
                </a:solidFill>
                <a:latin typeface="Times New Roman" panose="02020603050405020304" pitchFamily="18" charset="0"/>
              </a:defRPr>
            </a:lvl2pPr>
            <a:lvl3pPr marL="1204974" indent="-240994" defTabSz="984062">
              <a:defRPr sz="2500">
                <a:solidFill>
                  <a:schemeClr val="tx1"/>
                </a:solidFill>
                <a:latin typeface="Times New Roman" panose="02020603050405020304" pitchFamily="18" charset="0"/>
              </a:defRPr>
            </a:lvl3pPr>
            <a:lvl4pPr marL="1686963" indent="-240994" defTabSz="984062">
              <a:defRPr sz="2500">
                <a:solidFill>
                  <a:schemeClr val="tx1"/>
                </a:solidFill>
                <a:latin typeface="Times New Roman" panose="02020603050405020304" pitchFamily="18" charset="0"/>
              </a:defRPr>
            </a:lvl4pPr>
            <a:lvl5pPr marL="2168953" indent="-240994" defTabSz="984062">
              <a:defRPr sz="2500">
                <a:solidFill>
                  <a:schemeClr val="tx1"/>
                </a:solidFill>
                <a:latin typeface="Times New Roman" panose="02020603050405020304" pitchFamily="18" charset="0"/>
              </a:defRPr>
            </a:lvl5pPr>
            <a:lvl6pPr marL="2650942" indent="-240994" defTabSz="984062" eaLnBrk="0" fontAlgn="base" hangingPunct="0">
              <a:spcBef>
                <a:spcPct val="0"/>
              </a:spcBef>
              <a:spcAft>
                <a:spcPct val="0"/>
              </a:spcAft>
              <a:defRPr sz="2500">
                <a:solidFill>
                  <a:schemeClr val="tx1"/>
                </a:solidFill>
                <a:latin typeface="Times New Roman" panose="02020603050405020304" pitchFamily="18" charset="0"/>
              </a:defRPr>
            </a:lvl6pPr>
            <a:lvl7pPr marL="3132931" indent="-240994" defTabSz="984062" eaLnBrk="0" fontAlgn="base" hangingPunct="0">
              <a:spcBef>
                <a:spcPct val="0"/>
              </a:spcBef>
              <a:spcAft>
                <a:spcPct val="0"/>
              </a:spcAft>
              <a:defRPr sz="2500">
                <a:solidFill>
                  <a:schemeClr val="tx1"/>
                </a:solidFill>
                <a:latin typeface="Times New Roman" panose="02020603050405020304" pitchFamily="18" charset="0"/>
              </a:defRPr>
            </a:lvl7pPr>
            <a:lvl8pPr marL="3614921" indent="-240994" defTabSz="984062" eaLnBrk="0" fontAlgn="base" hangingPunct="0">
              <a:spcBef>
                <a:spcPct val="0"/>
              </a:spcBef>
              <a:spcAft>
                <a:spcPct val="0"/>
              </a:spcAft>
              <a:defRPr sz="2500">
                <a:solidFill>
                  <a:schemeClr val="tx1"/>
                </a:solidFill>
                <a:latin typeface="Times New Roman" panose="02020603050405020304" pitchFamily="18" charset="0"/>
              </a:defRPr>
            </a:lvl8pPr>
            <a:lvl9pPr marL="4096911" indent="-240994" defTabSz="984062" eaLnBrk="0" fontAlgn="base" hangingPunct="0">
              <a:spcBef>
                <a:spcPct val="0"/>
              </a:spcBef>
              <a:spcAft>
                <a:spcPct val="0"/>
              </a:spcAft>
              <a:defRPr sz="2500">
                <a:solidFill>
                  <a:schemeClr val="tx1"/>
                </a:solidFill>
                <a:latin typeface="Times New Roman" panose="02020603050405020304" pitchFamily="18" charset="0"/>
              </a:defRPr>
            </a:lvl9pPr>
          </a:lstStyle>
          <a:p>
            <a:fld id="{38AE7D41-62D6-4731-A158-BC6B5151EB88}" type="slidenum">
              <a:rPr lang="en-GB" altLang="en-US" sz="1200"/>
              <a:pPr/>
              <a:t>11</a:t>
            </a:fld>
            <a:endParaRPr lang="en-GB" altLang="en-US" sz="1200"/>
          </a:p>
        </p:txBody>
      </p:sp>
      <p:sp>
        <p:nvSpPr>
          <p:cNvPr id="9219" name="Rectangle 2">
            <a:extLst>
              <a:ext uri="{FF2B5EF4-FFF2-40B4-BE49-F238E27FC236}">
                <a16:creationId xmlns:a16="http://schemas.microsoft.com/office/drawing/2014/main" id="{8CE0DB59-2BC7-13C6-7F36-27DAC607B9DF}"/>
              </a:ext>
            </a:extLst>
          </p:cNvPr>
          <p:cNvSpPr>
            <a:spLocks noGrp="1" noRot="1" noChangeAspect="1" noChangeArrowheads="1" noTextEdit="1"/>
          </p:cNvSpPr>
          <p:nvPr>
            <p:ph type="sldImg"/>
          </p:nvPr>
        </p:nvSpPr>
        <p:spPr>
          <a:xfrm>
            <a:off x="169863" y="165100"/>
            <a:ext cx="6808787" cy="3830638"/>
          </a:xfrm>
          <a:ln/>
        </p:spPr>
      </p:sp>
      <p:sp>
        <p:nvSpPr>
          <p:cNvPr id="9220" name="Rectangle 3">
            <a:extLst>
              <a:ext uri="{FF2B5EF4-FFF2-40B4-BE49-F238E27FC236}">
                <a16:creationId xmlns:a16="http://schemas.microsoft.com/office/drawing/2014/main" id="{4F07D58A-740C-12AE-5FAB-67CDBC8901B5}"/>
              </a:ext>
            </a:extLst>
          </p:cNvPr>
          <p:cNvSpPr>
            <a:spLocks noGrp="1" noChangeArrowheads="1"/>
          </p:cNvSpPr>
          <p:nvPr>
            <p:ph type="body" idx="1"/>
          </p:nvPr>
        </p:nvSpPr>
        <p:spPr>
          <a:xfrm>
            <a:off x="122597" y="4135536"/>
            <a:ext cx="6903317" cy="5724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400" dirty="0" err="1">
                <a:latin typeface="Arial" panose="020B0604020202020204" pitchFamily="34" charset="0"/>
              </a:rPr>
              <a:t>Marlcombe</a:t>
            </a:r>
            <a:r>
              <a:rPr lang="en-GB" altLang="en-US" sz="1400" dirty="0">
                <a:latin typeface="Arial" panose="020B0604020202020204" pitchFamily="34" charset="0"/>
              </a:rPr>
              <a:t> is the second new town for east Devon (i.e. after Cranbrook) being promoted through the plan, extending from the A30 to the north, just south of the airport, to the A3052 to the south, to boundaries with West Point in the west, and across in the direction of Farringdon in the east (but with a safeguarded area which can be seen on the master plan (overleaf)).</a:t>
            </a:r>
          </a:p>
          <a:p>
            <a:pPr>
              <a:spcBef>
                <a:spcPts val="0"/>
              </a:spcBef>
            </a:pPr>
            <a:endParaRPr lang="en-GB" altLang="en-US" sz="1400" dirty="0">
              <a:highlight>
                <a:srgbClr val="FFFF00"/>
              </a:highlight>
              <a:latin typeface="Arial" panose="020B0604020202020204" pitchFamily="34" charset="0"/>
            </a:endParaRPr>
          </a:p>
          <a:p>
            <a:pPr>
              <a:spcBef>
                <a:spcPts val="0"/>
              </a:spcBef>
            </a:pPr>
            <a:r>
              <a:rPr lang="en-GB" altLang="en-US" sz="1400" dirty="0">
                <a:latin typeface="Arial" panose="020B0604020202020204" pitchFamily="34" charset="0"/>
              </a:rPr>
              <a:t>This is a key component of the Local Plan strategy, taking a large amount of the housing need, with 3,300 new homes planned for </a:t>
            </a:r>
            <a:r>
              <a:rPr lang="en-GB" altLang="en-US" sz="1400" dirty="0" err="1">
                <a:latin typeface="Arial" panose="020B0604020202020204" pitchFamily="34" charset="0"/>
              </a:rPr>
              <a:t>Marlcombe</a:t>
            </a:r>
            <a:r>
              <a:rPr lang="en-GB" altLang="en-US" sz="1400" dirty="0">
                <a:latin typeface="Arial" panose="020B0604020202020204" pitchFamily="34" charset="0"/>
              </a:rPr>
              <a:t> within the plan period to 2042.  There is a vision within the plan for 10,000 new homes in the longer term, but the plan ultimately identifies land for only 8000 of those, with the further 2000 to come forward in a future plan, and for which additional land will need to be found in the longer term. </a:t>
            </a:r>
          </a:p>
          <a:p>
            <a:pPr>
              <a:spcBef>
                <a:spcPts val="0"/>
              </a:spcBef>
            </a:pPr>
            <a:endParaRPr lang="en-GB" altLang="en-US" sz="1400" dirty="0">
              <a:latin typeface="Arial" panose="020B0604020202020204" pitchFamily="34" charset="0"/>
            </a:endParaRPr>
          </a:p>
          <a:p>
            <a:pPr>
              <a:spcBef>
                <a:spcPts val="0"/>
              </a:spcBef>
            </a:pPr>
            <a:r>
              <a:rPr lang="en-GB" altLang="en-US" sz="1400" dirty="0">
                <a:latin typeface="Arial" panose="020B0604020202020204" pitchFamily="34" charset="0"/>
              </a:rPr>
              <a:t>The intention is for </a:t>
            </a:r>
            <a:r>
              <a:rPr lang="en-GB" altLang="en-US" sz="1400" dirty="0" err="1">
                <a:latin typeface="Arial" panose="020B0604020202020204" pitchFamily="34" charset="0"/>
              </a:rPr>
              <a:t>Marlcombe</a:t>
            </a:r>
            <a:r>
              <a:rPr lang="en-GB" altLang="en-US" sz="1400" dirty="0">
                <a:latin typeface="Arial" panose="020B0604020202020204" pitchFamily="34" charset="0"/>
              </a:rPr>
              <a:t> to be a mixed-use high-quality development with high levels of self- containment (i.e. a town in its own right, with its own town centre, neighbourhood centres, community facilities, jobs, open spaces etc., and not a commuter settlement).  This is important in terms of both building a community and from a place-making perspective, and also in terms of its impact on the surrounding area and the road network.</a:t>
            </a:r>
          </a:p>
          <a:p>
            <a:pPr>
              <a:spcBef>
                <a:spcPts val="0"/>
              </a:spcBef>
            </a:pPr>
            <a:endParaRPr lang="en-GB" altLang="en-US" sz="1400" dirty="0">
              <a:latin typeface="Arial" panose="020B0604020202020204" pitchFamily="34" charset="0"/>
            </a:endParaRPr>
          </a:p>
          <a:p>
            <a:pPr>
              <a:spcBef>
                <a:spcPts val="0"/>
              </a:spcBef>
            </a:pPr>
            <a:r>
              <a:rPr lang="en-GB" altLang="en-US" sz="1400" dirty="0">
                <a:latin typeface="Arial" panose="020B0604020202020204" pitchFamily="34" charset="0"/>
              </a:rPr>
              <a:t>We have undertaken extensive work on </a:t>
            </a:r>
            <a:r>
              <a:rPr lang="en-GB" altLang="en-US" sz="1400" dirty="0" err="1">
                <a:latin typeface="Arial" panose="020B0604020202020204" pitchFamily="34" charset="0"/>
              </a:rPr>
              <a:t>Marlcombe</a:t>
            </a:r>
            <a:r>
              <a:rPr lang="en-GB" altLang="en-US" sz="1400" dirty="0">
                <a:latin typeface="Arial" panose="020B0604020202020204" pitchFamily="34" charset="0"/>
              </a:rPr>
              <a:t> over the last c.3 years which we are now able to consult on.  This builds on the options assessment previously published and consulted on, taking forward the proposals of the favoured location, including through preparation of a masterplan.</a:t>
            </a:r>
          </a:p>
          <a:p>
            <a:pPr>
              <a:spcBef>
                <a:spcPts val="0"/>
              </a:spcBef>
            </a:pPr>
            <a:endParaRPr lang="en-GB" altLang="en-US" sz="1400" dirty="0">
              <a:latin typeface="Arial" panose="020B0604020202020204" pitchFamily="34" charset="0"/>
            </a:endParaRPr>
          </a:p>
          <a:p>
            <a:pPr>
              <a:spcBef>
                <a:spcPts val="0"/>
              </a:spcBef>
            </a:pPr>
            <a:r>
              <a:rPr lang="en-GB" altLang="en-US" sz="1400" dirty="0">
                <a:latin typeface="Arial" panose="020B0604020202020204" pitchFamily="34" charset="0"/>
              </a:rPr>
              <a:t>(Continued overleaf)</a:t>
            </a:r>
          </a:p>
        </p:txBody>
      </p:sp>
    </p:spTree>
    <p:extLst>
      <p:ext uri="{BB962C8B-B14F-4D97-AF65-F5344CB8AC3E}">
        <p14:creationId xmlns:p14="http://schemas.microsoft.com/office/powerpoint/2010/main" val="334641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D310B-E3FD-FFF2-2956-2F861F10ABCF}"/>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1449EC2D-3822-1EB6-0384-38D7404381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62">
              <a:defRPr sz="2500">
                <a:solidFill>
                  <a:schemeClr val="tx1"/>
                </a:solidFill>
                <a:latin typeface="Times New Roman" panose="02020603050405020304" pitchFamily="18" charset="0"/>
              </a:defRPr>
            </a:lvl1pPr>
            <a:lvl2pPr marL="783233" indent="-301243" defTabSz="984062">
              <a:defRPr sz="2500">
                <a:solidFill>
                  <a:schemeClr val="tx1"/>
                </a:solidFill>
                <a:latin typeface="Times New Roman" panose="02020603050405020304" pitchFamily="18" charset="0"/>
              </a:defRPr>
            </a:lvl2pPr>
            <a:lvl3pPr marL="1204974" indent="-240994" defTabSz="984062">
              <a:defRPr sz="2500">
                <a:solidFill>
                  <a:schemeClr val="tx1"/>
                </a:solidFill>
                <a:latin typeface="Times New Roman" panose="02020603050405020304" pitchFamily="18" charset="0"/>
              </a:defRPr>
            </a:lvl3pPr>
            <a:lvl4pPr marL="1686963" indent="-240994" defTabSz="984062">
              <a:defRPr sz="2500">
                <a:solidFill>
                  <a:schemeClr val="tx1"/>
                </a:solidFill>
                <a:latin typeface="Times New Roman" panose="02020603050405020304" pitchFamily="18" charset="0"/>
              </a:defRPr>
            </a:lvl4pPr>
            <a:lvl5pPr marL="2168953" indent="-240994" defTabSz="984062">
              <a:defRPr sz="2500">
                <a:solidFill>
                  <a:schemeClr val="tx1"/>
                </a:solidFill>
                <a:latin typeface="Times New Roman" panose="02020603050405020304" pitchFamily="18" charset="0"/>
              </a:defRPr>
            </a:lvl5pPr>
            <a:lvl6pPr marL="2650942" indent="-240994" defTabSz="984062" eaLnBrk="0" fontAlgn="base" hangingPunct="0">
              <a:spcBef>
                <a:spcPct val="0"/>
              </a:spcBef>
              <a:spcAft>
                <a:spcPct val="0"/>
              </a:spcAft>
              <a:defRPr sz="2500">
                <a:solidFill>
                  <a:schemeClr val="tx1"/>
                </a:solidFill>
                <a:latin typeface="Times New Roman" panose="02020603050405020304" pitchFamily="18" charset="0"/>
              </a:defRPr>
            </a:lvl6pPr>
            <a:lvl7pPr marL="3132931" indent="-240994" defTabSz="984062" eaLnBrk="0" fontAlgn="base" hangingPunct="0">
              <a:spcBef>
                <a:spcPct val="0"/>
              </a:spcBef>
              <a:spcAft>
                <a:spcPct val="0"/>
              </a:spcAft>
              <a:defRPr sz="2500">
                <a:solidFill>
                  <a:schemeClr val="tx1"/>
                </a:solidFill>
                <a:latin typeface="Times New Roman" panose="02020603050405020304" pitchFamily="18" charset="0"/>
              </a:defRPr>
            </a:lvl7pPr>
            <a:lvl8pPr marL="3614921" indent="-240994" defTabSz="984062" eaLnBrk="0" fontAlgn="base" hangingPunct="0">
              <a:spcBef>
                <a:spcPct val="0"/>
              </a:spcBef>
              <a:spcAft>
                <a:spcPct val="0"/>
              </a:spcAft>
              <a:defRPr sz="2500">
                <a:solidFill>
                  <a:schemeClr val="tx1"/>
                </a:solidFill>
                <a:latin typeface="Times New Roman" panose="02020603050405020304" pitchFamily="18" charset="0"/>
              </a:defRPr>
            </a:lvl8pPr>
            <a:lvl9pPr marL="4096911" indent="-240994" defTabSz="984062" eaLnBrk="0" fontAlgn="base" hangingPunct="0">
              <a:spcBef>
                <a:spcPct val="0"/>
              </a:spcBef>
              <a:spcAft>
                <a:spcPct val="0"/>
              </a:spcAft>
              <a:defRPr sz="2500">
                <a:solidFill>
                  <a:schemeClr val="tx1"/>
                </a:solidFill>
                <a:latin typeface="Times New Roman" panose="02020603050405020304" pitchFamily="18" charset="0"/>
              </a:defRPr>
            </a:lvl9pPr>
          </a:lstStyle>
          <a:p>
            <a:fld id="{38AE7D41-62D6-4731-A158-BC6B5151EB88}" type="slidenum">
              <a:rPr lang="en-GB" altLang="en-US" sz="1200"/>
              <a:pPr/>
              <a:t>12</a:t>
            </a:fld>
            <a:endParaRPr lang="en-GB" altLang="en-US" sz="1200"/>
          </a:p>
        </p:txBody>
      </p:sp>
      <p:sp>
        <p:nvSpPr>
          <p:cNvPr id="9219" name="Rectangle 2">
            <a:extLst>
              <a:ext uri="{FF2B5EF4-FFF2-40B4-BE49-F238E27FC236}">
                <a16:creationId xmlns:a16="http://schemas.microsoft.com/office/drawing/2014/main" id="{D04FF24D-6526-9404-2957-7C03A03F5E76}"/>
              </a:ext>
            </a:extLst>
          </p:cNvPr>
          <p:cNvSpPr>
            <a:spLocks noGrp="1" noRot="1" noChangeAspect="1" noChangeArrowheads="1" noTextEdit="1"/>
          </p:cNvSpPr>
          <p:nvPr>
            <p:ph type="sldImg"/>
          </p:nvPr>
        </p:nvSpPr>
        <p:spPr>
          <a:xfrm>
            <a:off x="147638" y="196850"/>
            <a:ext cx="6807200" cy="3829050"/>
          </a:xfrm>
          <a:ln/>
        </p:spPr>
        <p:txBody>
          <a:bodyPr/>
          <a:lstStyle/>
          <a:p>
            <a:endParaRPr lang="en-GB"/>
          </a:p>
        </p:txBody>
      </p:sp>
      <p:sp>
        <p:nvSpPr>
          <p:cNvPr id="9220" name="Rectangle 3">
            <a:extLst>
              <a:ext uri="{FF2B5EF4-FFF2-40B4-BE49-F238E27FC236}">
                <a16:creationId xmlns:a16="http://schemas.microsoft.com/office/drawing/2014/main" id="{F5DCFCF7-98F6-EBC4-6CB0-E9075886D15A}"/>
              </a:ext>
            </a:extLst>
          </p:cNvPr>
          <p:cNvSpPr>
            <a:spLocks noGrp="1" noChangeArrowheads="1"/>
          </p:cNvSpPr>
          <p:nvPr>
            <p:ph type="body" idx="1"/>
          </p:nvPr>
        </p:nvSpPr>
        <p:spPr>
          <a:xfrm>
            <a:off x="165235" y="4151272"/>
            <a:ext cx="6903317" cy="58869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400" dirty="0">
                <a:latin typeface="Arial" panose="020B0604020202020204" pitchFamily="34" charset="0"/>
              </a:rPr>
              <a:t>This slides shows the master plan for </a:t>
            </a:r>
            <a:r>
              <a:rPr lang="en-GB" altLang="en-US" sz="1400" dirty="0" err="1">
                <a:latin typeface="Arial" panose="020B0604020202020204" pitchFamily="34" charset="0"/>
              </a:rPr>
              <a:t>Marlcombe</a:t>
            </a:r>
            <a:r>
              <a:rPr lang="en-GB" altLang="en-US" sz="1400" dirty="0">
                <a:latin typeface="Arial" panose="020B0604020202020204" pitchFamily="34" charset="0"/>
              </a:rPr>
              <a:t>, which is part of a wider document setting out the story and the thinking behind it and a key document for the current stage of consultation.  </a:t>
            </a:r>
          </a:p>
          <a:p>
            <a:pPr>
              <a:spcBef>
                <a:spcPts val="0"/>
              </a:spcBef>
            </a:pPr>
            <a:endParaRPr lang="en-GB" altLang="en-US" sz="1400" dirty="0">
              <a:latin typeface="Arial" panose="020B0604020202020204" pitchFamily="34" charset="0"/>
            </a:endParaRPr>
          </a:p>
          <a:p>
            <a:pPr>
              <a:spcBef>
                <a:spcPts val="0"/>
              </a:spcBef>
            </a:pPr>
            <a:r>
              <a:rPr lang="en-GB" altLang="en-US" sz="1400" dirty="0">
                <a:latin typeface="Arial" panose="020B0604020202020204" pitchFamily="34" charset="0"/>
              </a:rPr>
              <a:t>This the final master plan for the consultation, although it is envisaged it will evolve over time, with feedback and as the proposals move forward. </a:t>
            </a:r>
          </a:p>
          <a:p>
            <a:pPr>
              <a:spcBef>
                <a:spcPts val="0"/>
              </a:spcBef>
            </a:pPr>
            <a:endParaRPr lang="en-GB" altLang="en-US" sz="1400" dirty="0">
              <a:latin typeface="Arial" panose="020B0604020202020204" pitchFamily="34" charset="0"/>
            </a:endParaRPr>
          </a:p>
          <a:p>
            <a:pPr>
              <a:spcBef>
                <a:spcPts val="0"/>
              </a:spcBef>
            </a:pPr>
            <a:r>
              <a:rPr lang="en-GB" altLang="en-US" sz="1400" dirty="0">
                <a:latin typeface="Arial" panose="020B0604020202020204" pitchFamily="34" charset="0"/>
              </a:rPr>
              <a:t>Amongst other elements, the master plan shows:</a:t>
            </a:r>
          </a:p>
          <a:p>
            <a:pPr marL="296237" indent="-296237">
              <a:spcBef>
                <a:spcPts val="0"/>
              </a:spcBef>
              <a:buFont typeface="Arial" panose="020B0604020202020204" pitchFamily="34" charset="0"/>
              <a:buChar char="•"/>
            </a:pPr>
            <a:r>
              <a:rPr lang="en-GB" altLang="en-US" sz="1400" b="1" dirty="0">
                <a:latin typeface="Arial" panose="020B0604020202020204" pitchFamily="34" charset="0"/>
              </a:rPr>
              <a:t>the mix of uses </a:t>
            </a:r>
            <a:r>
              <a:rPr lang="en-GB" altLang="en-US" sz="1400" dirty="0">
                <a:latin typeface="Arial" panose="020B0604020202020204" pitchFamily="34" charset="0"/>
              </a:rPr>
              <a:t>- with a town centre at the centre of the master plan, and a series of neighbourhood centres, and schools.  This includes a main through-school towards the south (from primary through to further education).  This is high on the infrastructure list for early delivery, both as a hub/focal point for the community and given the absence of space within schools within the local area. There are also three further primary schools planned for within the settlement, a sports hub, and a range of employment spaces (north and south) and Park and Ride facilities (also north and south) - to enable people to transfer onto public transport and minimise trips going into the city from this point. </a:t>
            </a:r>
          </a:p>
          <a:p>
            <a:pPr marL="296237" indent="-296237">
              <a:spcBef>
                <a:spcPts val="0"/>
              </a:spcBef>
              <a:buFont typeface="Arial" panose="020B0604020202020204" pitchFamily="34" charset="0"/>
              <a:buChar char="•"/>
            </a:pPr>
            <a:r>
              <a:rPr lang="en-GB" altLang="en-US" sz="1400" b="1" dirty="0">
                <a:latin typeface="Arial" panose="020B0604020202020204" pitchFamily="34" charset="0"/>
              </a:rPr>
              <a:t>A road running north-south </a:t>
            </a:r>
            <a:r>
              <a:rPr lang="en-GB" altLang="en-US" sz="1400" dirty="0">
                <a:latin typeface="Arial" panose="020B0604020202020204" pitchFamily="34" charset="0"/>
              </a:rPr>
              <a:t>through the site as well as circular routes around the heart of the town to enable good circulation, including by public transport, to link the different neighbourhoods together.</a:t>
            </a:r>
          </a:p>
          <a:p>
            <a:pPr marL="296237" indent="-296237">
              <a:spcBef>
                <a:spcPts val="0"/>
              </a:spcBef>
              <a:buFont typeface="Arial" panose="020B0604020202020204" pitchFamily="34" charset="0"/>
              <a:buChar char="•"/>
            </a:pPr>
            <a:r>
              <a:rPr lang="en-GB" altLang="en-US" sz="1400" b="1" dirty="0">
                <a:latin typeface="Arial" panose="020B0604020202020204" pitchFamily="34" charset="0"/>
              </a:rPr>
              <a:t>a Country Park </a:t>
            </a:r>
            <a:r>
              <a:rPr lang="en-GB" altLang="en-US" sz="1400" dirty="0">
                <a:latin typeface="Arial" panose="020B0604020202020204" pitchFamily="34" charset="0"/>
              </a:rPr>
              <a:t>running through the settlement - picking up on one of the real attributes of Cranbrook  and giving great access to natural open spaces close to people's homes, linking into the wider Clyst Valley Regional Park.</a:t>
            </a:r>
          </a:p>
          <a:p>
            <a:pPr marL="296237" indent="-296237">
              <a:spcBef>
                <a:spcPts val="0"/>
              </a:spcBef>
              <a:buFont typeface="Arial" panose="020B0604020202020204" pitchFamily="34" charset="0"/>
              <a:buChar char="•"/>
            </a:pPr>
            <a:endParaRPr lang="en-GB" altLang="en-US" sz="1400" dirty="0">
              <a:latin typeface="Arial" panose="020B0604020202020204" pitchFamily="34" charset="0"/>
            </a:endParaRPr>
          </a:p>
          <a:p>
            <a:r>
              <a:rPr lang="en-GB" altLang="en-US" sz="1400" dirty="0">
                <a:latin typeface="Arial" panose="020B0604020202020204" pitchFamily="34" charset="0"/>
              </a:rPr>
              <a:t>(Continued overleaf)</a:t>
            </a:r>
          </a:p>
          <a:p>
            <a:pPr marL="296237" indent="-296237">
              <a:buFont typeface="Arial" panose="020B0604020202020204" pitchFamily="34" charset="0"/>
              <a:buChar char="•"/>
            </a:pPr>
            <a:endParaRPr lang="en-GB" altLang="en-US" sz="1500" dirty="0">
              <a:latin typeface="Arial" panose="020B0604020202020204" pitchFamily="34" charset="0"/>
            </a:endParaRPr>
          </a:p>
          <a:p>
            <a:endParaRPr lang="en-GB" altLang="en-US" sz="1500" dirty="0">
              <a:latin typeface="Arial" panose="020B0604020202020204" pitchFamily="34" charset="0"/>
            </a:endParaRPr>
          </a:p>
        </p:txBody>
      </p:sp>
    </p:spTree>
    <p:extLst>
      <p:ext uri="{BB962C8B-B14F-4D97-AF65-F5344CB8AC3E}">
        <p14:creationId xmlns:p14="http://schemas.microsoft.com/office/powerpoint/2010/main" val="3096811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5E418-EEA8-8988-9892-96DABAEA0A3B}"/>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EAA0DBBF-B640-BD39-9374-6CC5A50603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62">
              <a:defRPr sz="2500">
                <a:solidFill>
                  <a:schemeClr val="tx1"/>
                </a:solidFill>
                <a:latin typeface="Times New Roman" panose="02020603050405020304" pitchFamily="18" charset="0"/>
              </a:defRPr>
            </a:lvl1pPr>
            <a:lvl2pPr marL="783233" indent="-301243" defTabSz="984062">
              <a:defRPr sz="2500">
                <a:solidFill>
                  <a:schemeClr val="tx1"/>
                </a:solidFill>
                <a:latin typeface="Times New Roman" panose="02020603050405020304" pitchFamily="18" charset="0"/>
              </a:defRPr>
            </a:lvl2pPr>
            <a:lvl3pPr marL="1204974" indent="-240994" defTabSz="984062">
              <a:defRPr sz="2500">
                <a:solidFill>
                  <a:schemeClr val="tx1"/>
                </a:solidFill>
                <a:latin typeface="Times New Roman" panose="02020603050405020304" pitchFamily="18" charset="0"/>
              </a:defRPr>
            </a:lvl3pPr>
            <a:lvl4pPr marL="1686963" indent="-240994" defTabSz="984062">
              <a:defRPr sz="2500">
                <a:solidFill>
                  <a:schemeClr val="tx1"/>
                </a:solidFill>
                <a:latin typeface="Times New Roman" panose="02020603050405020304" pitchFamily="18" charset="0"/>
              </a:defRPr>
            </a:lvl4pPr>
            <a:lvl5pPr marL="2168953" indent="-240994" defTabSz="984062">
              <a:defRPr sz="2500">
                <a:solidFill>
                  <a:schemeClr val="tx1"/>
                </a:solidFill>
                <a:latin typeface="Times New Roman" panose="02020603050405020304" pitchFamily="18" charset="0"/>
              </a:defRPr>
            </a:lvl5pPr>
            <a:lvl6pPr marL="2650942" indent="-240994" defTabSz="984062" eaLnBrk="0" fontAlgn="base" hangingPunct="0">
              <a:spcBef>
                <a:spcPct val="0"/>
              </a:spcBef>
              <a:spcAft>
                <a:spcPct val="0"/>
              </a:spcAft>
              <a:defRPr sz="2500">
                <a:solidFill>
                  <a:schemeClr val="tx1"/>
                </a:solidFill>
                <a:latin typeface="Times New Roman" panose="02020603050405020304" pitchFamily="18" charset="0"/>
              </a:defRPr>
            </a:lvl6pPr>
            <a:lvl7pPr marL="3132931" indent="-240994" defTabSz="984062" eaLnBrk="0" fontAlgn="base" hangingPunct="0">
              <a:spcBef>
                <a:spcPct val="0"/>
              </a:spcBef>
              <a:spcAft>
                <a:spcPct val="0"/>
              </a:spcAft>
              <a:defRPr sz="2500">
                <a:solidFill>
                  <a:schemeClr val="tx1"/>
                </a:solidFill>
                <a:latin typeface="Times New Roman" panose="02020603050405020304" pitchFamily="18" charset="0"/>
              </a:defRPr>
            </a:lvl7pPr>
            <a:lvl8pPr marL="3614921" indent="-240994" defTabSz="984062" eaLnBrk="0" fontAlgn="base" hangingPunct="0">
              <a:spcBef>
                <a:spcPct val="0"/>
              </a:spcBef>
              <a:spcAft>
                <a:spcPct val="0"/>
              </a:spcAft>
              <a:defRPr sz="2500">
                <a:solidFill>
                  <a:schemeClr val="tx1"/>
                </a:solidFill>
                <a:latin typeface="Times New Roman" panose="02020603050405020304" pitchFamily="18" charset="0"/>
              </a:defRPr>
            </a:lvl8pPr>
            <a:lvl9pPr marL="4096911" indent="-240994" defTabSz="984062" eaLnBrk="0" fontAlgn="base" hangingPunct="0">
              <a:spcBef>
                <a:spcPct val="0"/>
              </a:spcBef>
              <a:spcAft>
                <a:spcPct val="0"/>
              </a:spcAft>
              <a:defRPr sz="2500">
                <a:solidFill>
                  <a:schemeClr val="tx1"/>
                </a:solidFill>
                <a:latin typeface="Times New Roman" panose="02020603050405020304" pitchFamily="18" charset="0"/>
              </a:defRPr>
            </a:lvl9pPr>
          </a:lstStyle>
          <a:p>
            <a:fld id="{38AE7D41-62D6-4731-A158-BC6B5151EB88}" type="slidenum">
              <a:rPr lang="en-GB" altLang="en-US" sz="1200"/>
              <a:pPr/>
              <a:t>13</a:t>
            </a:fld>
            <a:endParaRPr lang="en-GB" altLang="en-US" sz="1200"/>
          </a:p>
        </p:txBody>
      </p:sp>
      <p:sp>
        <p:nvSpPr>
          <p:cNvPr id="9219" name="Rectangle 2">
            <a:extLst>
              <a:ext uri="{FF2B5EF4-FFF2-40B4-BE49-F238E27FC236}">
                <a16:creationId xmlns:a16="http://schemas.microsoft.com/office/drawing/2014/main" id="{7720E144-7F26-B19E-673D-8A634F9E4593}"/>
              </a:ext>
            </a:extLst>
          </p:cNvPr>
          <p:cNvSpPr>
            <a:spLocks noGrp="1" noRot="1" noChangeAspect="1" noChangeArrowheads="1" noTextEdit="1"/>
          </p:cNvSpPr>
          <p:nvPr>
            <p:ph type="sldImg"/>
          </p:nvPr>
        </p:nvSpPr>
        <p:spPr>
          <a:xfrm>
            <a:off x="147638" y="144463"/>
            <a:ext cx="6807200" cy="3829050"/>
          </a:xfrm>
          <a:ln/>
        </p:spPr>
      </p:sp>
      <p:sp>
        <p:nvSpPr>
          <p:cNvPr id="9220" name="Rectangle 3">
            <a:extLst>
              <a:ext uri="{FF2B5EF4-FFF2-40B4-BE49-F238E27FC236}">
                <a16:creationId xmlns:a16="http://schemas.microsoft.com/office/drawing/2014/main" id="{6F15ACF1-D890-7A43-A134-36303706295C}"/>
              </a:ext>
            </a:extLst>
          </p:cNvPr>
          <p:cNvSpPr>
            <a:spLocks noGrp="1" noChangeArrowheads="1"/>
          </p:cNvSpPr>
          <p:nvPr>
            <p:ph type="body" idx="1"/>
          </p:nvPr>
        </p:nvSpPr>
        <p:spPr>
          <a:xfrm>
            <a:off x="122769" y="4085334"/>
            <a:ext cx="6903317" cy="61276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350" dirty="0">
                <a:latin typeface="Arial" panose="020B0604020202020204" pitchFamily="34" charset="0"/>
              </a:rPr>
              <a:t>At this Regulation 19 stage, the plan is essentially the final version that the Council will be looking to submit for examination and therefore greater clarity that it represents Council policy moving forward.  You will therefore see us starting to give significantly more weight to the emerging proposals in the plan in decision making, especially those which are less contentious. It cannot carry full weight until it has been examined and adopted, and there will almost certainly be changes along the way.  In terms of new/different requirements it places on development e.g. about affordable housing, biodiversity net gain etc. and which are subject to significant representations of concern, particularly from the development industry, we cannot yet apply those policy requirements at this stage.  In those instances, we will be relying on, for example, the established policies in the adopted local plan in terms of affordable housing and the national requirement for 10% biodiversity net gain presently - and moving to implement the new policies as the plan progresses to adoption.</a:t>
            </a:r>
          </a:p>
          <a:p>
            <a:pPr>
              <a:spcBef>
                <a:spcPts val="0"/>
              </a:spcBef>
            </a:pPr>
            <a:endParaRPr lang="en-GB" altLang="en-US" sz="1350" dirty="0">
              <a:latin typeface="Arial" panose="020B0604020202020204" pitchFamily="34" charset="0"/>
            </a:endParaRPr>
          </a:p>
          <a:p>
            <a:pPr>
              <a:spcBef>
                <a:spcPts val="0"/>
              </a:spcBef>
            </a:pPr>
            <a:r>
              <a:rPr lang="en-GB" altLang="en-US" sz="1350" dirty="0">
                <a:latin typeface="Arial" panose="020B0604020202020204" pitchFamily="34" charset="0"/>
              </a:rPr>
              <a:t>It is also important to note that we do not have a five-year housing land supply (HLS) (although it is an improving situation, it currently stands at 3.5 years).  The significance of this relates to the weight that can be given to adopted and emerging plan policy/strategy, and the balance of considerations in decision making.  Without a full 5-year HLS, this balance is very much tilted in favour of enabling new housing development because of the insufficient supply of homes and not yet having an up-to-date local plan (although there is some protection for neighbourhood plans that have been made for less than five years and include an allocation.)</a:t>
            </a:r>
          </a:p>
          <a:p>
            <a:pPr>
              <a:spcBef>
                <a:spcPts val="0"/>
              </a:spcBef>
            </a:pPr>
            <a:endParaRPr lang="en-GB" altLang="en-US" sz="1350" dirty="0">
              <a:latin typeface="Arial" panose="020B0604020202020204" pitchFamily="34" charset="0"/>
            </a:endParaRPr>
          </a:p>
          <a:p>
            <a:pPr>
              <a:spcBef>
                <a:spcPts val="0"/>
              </a:spcBef>
            </a:pPr>
            <a:r>
              <a:rPr lang="en-GB" altLang="en-US" sz="1350" dirty="0">
                <a:latin typeface="Arial" panose="020B0604020202020204" pitchFamily="34" charset="0"/>
              </a:rPr>
              <a:t>We appreciate that seeing sites that are allocated in the plan coming forward ahead of the plan naturally causes some concern and may seem the wrong way round, or even untoward.  It is however not unusual for developers to submit applications ahead of the examination of the plan and for those to be determined, and there is full consultation on those applications and considering all of the views that are put forward in response.  We also need to be able to demonstrate a full 5-year HLS at the point of plan adoption.</a:t>
            </a:r>
          </a:p>
        </p:txBody>
      </p:sp>
    </p:spTree>
    <p:extLst>
      <p:ext uri="{BB962C8B-B14F-4D97-AF65-F5344CB8AC3E}">
        <p14:creationId xmlns:p14="http://schemas.microsoft.com/office/powerpoint/2010/main" val="331005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81BC6-E667-D622-375F-5D8F2DDCE5D3}"/>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8D6C81B1-C93C-494A-76FE-BB541B9D9D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62">
              <a:defRPr sz="2500">
                <a:solidFill>
                  <a:schemeClr val="tx1"/>
                </a:solidFill>
                <a:latin typeface="Times New Roman" panose="02020603050405020304" pitchFamily="18" charset="0"/>
              </a:defRPr>
            </a:lvl1pPr>
            <a:lvl2pPr marL="783233" indent="-301243" defTabSz="984062">
              <a:defRPr sz="2500">
                <a:solidFill>
                  <a:schemeClr val="tx1"/>
                </a:solidFill>
                <a:latin typeface="Times New Roman" panose="02020603050405020304" pitchFamily="18" charset="0"/>
              </a:defRPr>
            </a:lvl2pPr>
            <a:lvl3pPr marL="1204974" indent="-240994" defTabSz="984062">
              <a:defRPr sz="2500">
                <a:solidFill>
                  <a:schemeClr val="tx1"/>
                </a:solidFill>
                <a:latin typeface="Times New Roman" panose="02020603050405020304" pitchFamily="18" charset="0"/>
              </a:defRPr>
            </a:lvl3pPr>
            <a:lvl4pPr marL="1686963" indent="-240994" defTabSz="984062">
              <a:defRPr sz="2500">
                <a:solidFill>
                  <a:schemeClr val="tx1"/>
                </a:solidFill>
                <a:latin typeface="Times New Roman" panose="02020603050405020304" pitchFamily="18" charset="0"/>
              </a:defRPr>
            </a:lvl4pPr>
            <a:lvl5pPr marL="2168953" indent="-240994" defTabSz="984062">
              <a:defRPr sz="2500">
                <a:solidFill>
                  <a:schemeClr val="tx1"/>
                </a:solidFill>
                <a:latin typeface="Times New Roman" panose="02020603050405020304" pitchFamily="18" charset="0"/>
              </a:defRPr>
            </a:lvl5pPr>
            <a:lvl6pPr marL="2650942" indent="-240994" defTabSz="984062" eaLnBrk="0" fontAlgn="base" hangingPunct="0">
              <a:spcBef>
                <a:spcPct val="0"/>
              </a:spcBef>
              <a:spcAft>
                <a:spcPct val="0"/>
              </a:spcAft>
              <a:defRPr sz="2500">
                <a:solidFill>
                  <a:schemeClr val="tx1"/>
                </a:solidFill>
                <a:latin typeface="Times New Roman" panose="02020603050405020304" pitchFamily="18" charset="0"/>
              </a:defRPr>
            </a:lvl6pPr>
            <a:lvl7pPr marL="3132931" indent="-240994" defTabSz="984062" eaLnBrk="0" fontAlgn="base" hangingPunct="0">
              <a:spcBef>
                <a:spcPct val="0"/>
              </a:spcBef>
              <a:spcAft>
                <a:spcPct val="0"/>
              </a:spcAft>
              <a:defRPr sz="2500">
                <a:solidFill>
                  <a:schemeClr val="tx1"/>
                </a:solidFill>
                <a:latin typeface="Times New Roman" panose="02020603050405020304" pitchFamily="18" charset="0"/>
              </a:defRPr>
            </a:lvl7pPr>
            <a:lvl8pPr marL="3614921" indent="-240994" defTabSz="984062" eaLnBrk="0" fontAlgn="base" hangingPunct="0">
              <a:spcBef>
                <a:spcPct val="0"/>
              </a:spcBef>
              <a:spcAft>
                <a:spcPct val="0"/>
              </a:spcAft>
              <a:defRPr sz="2500">
                <a:solidFill>
                  <a:schemeClr val="tx1"/>
                </a:solidFill>
                <a:latin typeface="Times New Roman" panose="02020603050405020304" pitchFamily="18" charset="0"/>
              </a:defRPr>
            </a:lvl8pPr>
            <a:lvl9pPr marL="4096911" indent="-240994" defTabSz="984062" eaLnBrk="0" fontAlgn="base" hangingPunct="0">
              <a:spcBef>
                <a:spcPct val="0"/>
              </a:spcBef>
              <a:spcAft>
                <a:spcPct val="0"/>
              </a:spcAft>
              <a:defRPr sz="2500">
                <a:solidFill>
                  <a:schemeClr val="tx1"/>
                </a:solidFill>
                <a:latin typeface="Times New Roman" panose="02020603050405020304" pitchFamily="18" charset="0"/>
              </a:defRPr>
            </a:lvl9pPr>
          </a:lstStyle>
          <a:p>
            <a:fld id="{38AE7D41-62D6-4731-A158-BC6B5151EB88}" type="slidenum">
              <a:rPr lang="en-GB" altLang="en-US" sz="1200"/>
              <a:pPr/>
              <a:t>14</a:t>
            </a:fld>
            <a:endParaRPr lang="en-GB" altLang="en-US" sz="1200"/>
          </a:p>
        </p:txBody>
      </p:sp>
      <p:sp>
        <p:nvSpPr>
          <p:cNvPr id="9219" name="Rectangle 2">
            <a:extLst>
              <a:ext uri="{FF2B5EF4-FFF2-40B4-BE49-F238E27FC236}">
                <a16:creationId xmlns:a16="http://schemas.microsoft.com/office/drawing/2014/main" id="{723CE65C-D39A-0E84-B6A1-AF55271DA937}"/>
              </a:ext>
            </a:extLst>
          </p:cNvPr>
          <p:cNvSpPr>
            <a:spLocks noGrp="1" noRot="1" noChangeAspect="1" noChangeArrowheads="1" noTextEdit="1"/>
          </p:cNvSpPr>
          <p:nvPr>
            <p:ph type="sldImg"/>
          </p:nvPr>
        </p:nvSpPr>
        <p:spPr>
          <a:xfrm>
            <a:off x="147638" y="144463"/>
            <a:ext cx="6807200" cy="3829050"/>
          </a:xfrm>
          <a:ln/>
        </p:spPr>
      </p:sp>
      <p:sp>
        <p:nvSpPr>
          <p:cNvPr id="9220" name="Rectangle 3">
            <a:extLst>
              <a:ext uri="{FF2B5EF4-FFF2-40B4-BE49-F238E27FC236}">
                <a16:creationId xmlns:a16="http://schemas.microsoft.com/office/drawing/2014/main" id="{B373C19E-7598-6EB4-7954-F6FC2EF911FC}"/>
              </a:ext>
            </a:extLst>
          </p:cNvPr>
          <p:cNvSpPr>
            <a:spLocks noGrp="1" noChangeArrowheads="1"/>
          </p:cNvSpPr>
          <p:nvPr>
            <p:ph type="body" idx="1"/>
          </p:nvPr>
        </p:nvSpPr>
        <p:spPr>
          <a:xfrm>
            <a:off x="122769" y="4085334"/>
            <a:ext cx="6903317" cy="61276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350" dirty="0">
                <a:latin typeface="Arial" panose="020B0604020202020204" pitchFamily="34" charset="0"/>
              </a:rPr>
              <a:t>At this Regulation 19 stage, the plan is essentially the final version that the Council will be looking to submit for examination and therefore greater clarity that it represents Council policy moving forward.  You will therefore see us starting to give significantly more weight to the emerging proposals in the plan in decision making, especially those which are less contentious. It cannot carry full weight until it has been examined and adopted, and there will almost certainly be changes along the way.  In terms of new/different requirements it places on development e.g. about affordable housing, biodiversity net gain etc. and which are subject to significant representations of concern, particularly from the development industry, we cannot yet apply those policy requirements at this stage.  In those instances, we will be relying on, for example, the established policies in the adopted local plan in terms of affordable housing and the national requirement for 10% biodiversity net gain presently - and moving to implement the new policies as the plan progresses to adoption.</a:t>
            </a:r>
          </a:p>
          <a:p>
            <a:pPr>
              <a:spcBef>
                <a:spcPts val="0"/>
              </a:spcBef>
            </a:pPr>
            <a:endParaRPr lang="en-GB" altLang="en-US" sz="1350" dirty="0">
              <a:latin typeface="Arial" panose="020B0604020202020204" pitchFamily="34" charset="0"/>
            </a:endParaRPr>
          </a:p>
          <a:p>
            <a:pPr>
              <a:spcBef>
                <a:spcPts val="0"/>
              </a:spcBef>
            </a:pPr>
            <a:r>
              <a:rPr lang="en-GB" altLang="en-US" sz="1350" dirty="0">
                <a:latin typeface="Arial" panose="020B0604020202020204" pitchFamily="34" charset="0"/>
              </a:rPr>
              <a:t>It is also important to note that we do not have a five-year housing land supply (HLS) (although it is an improving situation, it currently stands at 3.5 years).  The significance of this relates to the weight that can be given to adopted and emerging plan policy/strategy, and the balance of considerations in decision making.  Without a full 5-year HLS, this balance is very much tilted in favour of enabling new housing development because of the insufficient supply of homes and not yet having an up-to-date local plan (although there is some protection for neighbourhood plans that have been made for less than five years and include an allocation.)</a:t>
            </a:r>
          </a:p>
          <a:p>
            <a:pPr>
              <a:spcBef>
                <a:spcPts val="0"/>
              </a:spcBef>
            </a:pPr>
            <a:endParaRPr lang="en-GB" altLang="en-US" sz="1350" dirty="0">
              <a:latin typeface="Arial" panose="020B0604020202020204" pitchFamily="34" charset="0"/>
            </a:endParaRPr>
          </a:p>
          <a:p>
            <a:pPr>
              <a:spcBef>
                <a:spcPts val="0"/>
              </a:spcBef>
            </a:pPr>
            <a:r>
              <a:rPr lang="en-GB" altLang="en-US" sz="1350" dirty="0">
                <a:latin typeface="Arial" panose="020B0604020202020204" pitchFamily="34" charset="0"/>
              </a:rPr>
              <a:t>We appreciate that seeing sites that are allocated in the plan coming forward ahead of the plan naturally causes some concern and may seem the wrong way round, or even untoward.  It is however not unusual for developers to submit applications ahead of the examination of the plan and for those to be determined, and there is full consultation on those applications and considering all of the views that are put forward in response.  We also need to be able to demonstrate a full 5-year HLS at the point of plan adoption.</a:t>
            </a:r>
          </a:p>
        </p:txBody>
      </p:sp>
    </p:spTree>
    <p:extLst>
      <p:ext uri="{BB962C8B-B14F-4D97-AF65-F5344CB8AC3E}">
        <p14:creationId xmlns:p14="http://schemas.microsoft.com/office/powerpoint/2010/main" val="408257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8D952-E245-BFE7-D3BB-77D211F667EF}"/>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24806727-08A2-6E20-2EBE-D796301244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62">
              <a:defRPr sz="2500">
                <a:solidFill>
                  <a:schemeClr val="tx1"/>
                </a:solidFill>
                <a:latin typeface="Times New Roman" panose="02020603050405020304" pitchFamily="18" charset="0"/>
              </a:defRPr>
            </a:lvl1pPr>
            <a:lvl2pPr marL="783233" indent="-301243" defTabSz="984062">
              <a:defRPr sz="2500">
                <a:solidFill>
                  <a:schemeClr val="tx1"/>
                </a:solidFill>
                <a:latin typeface="Times New Roman" panose="02020603050405020304" pitchFamily="18" charset="0"/>
              </a:defRPr>
            </a:lvl2pPr>
            <a:lvl3pPr marL="1204974" indent="-240994" defTabSz="984062">
              <a:defRPr sz="2500">
                <a:solidFill>
                  <a:schemeClr val="tx1"/>
                </a:solidFill>
                <a:latin typeface="Times New Roman" panose="02020603050405020304" pitchFamily="18" charset="0"/>
              </a:defRPr>
            </a:lvl3pPr>
            <a:lvl4pPr marL="1686963" indent="-240994" defTabSz="984062">
              <a:defRPr sz="2500">
                <a:solidFill>
                  <a:schemeClr val="tx1"/>
                </a:solidFill>
                <a:latin typeface="Times New Roman" panose="02020603050405020304" pitchFamily="18" charset="0"/>
              </a:defRPr>
            </a:lvl4pPr>
            <a:lvl5pPr marL="2168953" indent="-240994" defTabSz="984062">
              <a:defRPr sz="2500">
                <a:solidFill>
                  <a:schemeClr val="tx1"/>
                </a:solidFill>
                <a:latin typeface="Times New Roman" panose="02020603050405020304" pitchFamily="18" charset="0"/>
              </a:defRPr>
            </a:lvl5pPr>
            <a:lvl6pPr marL="2650942" indent="-240994" defTabSz="984062" eaLnBrk="0" fontAlgn="base" hangingPunct="0">
              <a:spcBef>
                <a:spcPct val="0"/>
              </a:spcBef>
              <a:spcAft>
                <a:spcPct val="0"/>
              </a:spcAft>
              <a:defRPr sz="2500">
                <a:solidFill>
                  <a:schemeClr val="tx1"/>
                </a:solidFill>
                <a:latin typeface="Times New Roman" panose="02020603050405020304" pitchFamily="18" charset="0"/>
              </a:defRPr>
            </a:lvl6pPr>
            <a:lvl7pPr marL="3132931" indent="-240994" defTabSz="984062" eaLnBrk="0" fontAlgn="base" hangingPunct="0">
              <a:spcBef>
                <a:spcPct val="0"/>
              </a:spcBef>
              <a:spcAft>
                <a:spcPct val="0"/>
              </a:spcAft>
              <a:defRPr sz="2500">
                <a:solidFill>
                  <a:schemeClr val="tx1"/>
                </a:solidFill>
                <a:latin typeface="Times New Roman" panose="02020603050405020304" pitchFamily="18" charset="0"/>
              </a:defRPr>
            </a:lvl7pPr>
            <a:lvl8pPr marL="3614921" indent="-240994" defTabSz="984062" eaLnBrk="0" fontAlgn="base" hangingPunct="0">
              <a:spcBef>
                <a:spcPct val="0"/>
              </a:spcBef>
              <a:spcAft>
                <a:spcPct val="0"/>
              </a:spcAft>
              <a:defRPr sz="2500">
                <a:solidFill>
                  <a:schemeClr val="tx1"/>
                </a:solidFill>
                <a:latin typeface="Times New Roman" panose="02020603050405020304" pitchFamily="18" charset="0"/>
              </a:defRPr>
            </a:lvl8pPr>
            <a:lvl9pPr marL="4096911" indent="-240994" defTabSz="984062" eaLnBrk="0" fontAlgn="base" hangingPunct="0">
              <a:spcBef>
                <a:spcPct val="0"/>
              </a:spcBef>
              <a:spcAft>
                <a:spcPct val="0"/>
              </a:spcAft>
              <a:defRPr sz="2500">
                <a:solidFill>
                  <a:schemeClr val="tx1"/>
                </a:solidFill>
                <a:latin typeface="Times New Roman" panose="02020603050405020304" pitchFamily="18" charset="0"/>
              </a:defRPr>
            </a:lvl9pPr>
          </a:lstStyle>
          <a:p>
            <a:fld id="{38AE7D41-62D6-4731-A158-BC6B5151EB88}" type="slidenum">
              <a:rPr lang="en-GB" altLang="en-US" sz="1200"/>
              <a:pPr/>
              <a:t>15</a:t>
            </a:fld>
            <a:endParaRPr lang="en-GB" altLang="en-US" sz="1200"/>
          </a:p>
        </p:txBody>
      </p:sp>
      <p:sp>
        <p:nvSpPr>
          <p:cNvPr id="9219" name="Rectangle 2">
            <a:extLst>
              <a:ext uri="{FF2B5EF4-FFF2-40B4-BE49-F238E27FC236}">
                <a16:creationId xmlns:a16="http://schemas.microsoft.com/office/drawing/2014/main" id="{153C4806-1784-E847-D405-EB889581CABD}"/>
              </a:ext>
            </a:extLst>
          </p:cNvPr>
          <p:cNvSpPr>
            <a:spLocks noGrp="1" noRot="1" noChangeAspect="1" noChangeArrowheads="1" noTextEdit="1"/>
          </p:cNvSpPr>
          <p:nvPr>
            <p:ph type="sldImg"/>
          </p:nvPr>
        </p:nvSpPr>
        <p:spPr>
          <a:xfrm>
            <a:off x="147638" y="144463"/>
            <a:ext cx="6807200" cy="3829050"/>
          </a:xfrm>
          <a:ln/>
        </p:spPr>
      </p:sp>
      <p:sp>
        <p:nvSpPr>
          <p:cNvPr id="9220" name="Rectangle 3">
            <a:extLst>
              <a:ext uri="{FF2B5EF4-FFF2-40B4-BE49-F238E27FC236}">
                <a16:creationId xmlns:a16="http://schemas.microsoft.com/office/drawing/2014/main" id="{576352F6-8EB2-9E9F-DDE4-D83874168791}"/>
              </a:ext>
            </a:extLst>
          </p:cNvPr>
          <p:cNvSpPr>
            <a:spLocks noGrp="1" noChangeArrowheads="1"/>
          </p:cNvSpPr>
          <p:nvPr>
            <p:ph type="body" idx="1"/>
          </p:nvPr>
        </p:nvSpPr>
        <p:spPr>
          <a:xfrm>
            <a:off x="122769" y="4085334"/>
            <a:ext cx="6903317" cy="61276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350" dirty="0">
                <a:latin typeface="Arial" panose="020B0604020202020204" pitchFamily="34" charset="0"/>
              </a:rPr>
              <a:t>At this Regulation 19 stage, the plan is essentially the final version that the Council will be looking to submit for examination and therefore greater clarity that it represents Council policy moving forward.  You will therefore see us starting to give significantly more weight to the emerging proposals in the plan in decision making, especially those which are less contentious. It cannot carry full weight until it has been examined and adopted, and there will almost certainly be changes along the way.  In terms of new/different requirements it places on development e.g. about affordable housing, biodiversity net gain etc. and which are subject to significant representations of concern, particularly from the development industry, we cannot yet apply those policy requirements at this stage.  In those instances, we will be relying on, for example, the established policies in the adopted local plan in terms of affordable housing and the national requirement for 10% biodiversity net gain presently - and moving to implement the new policies as the plan progresses to adoption.</a:t>
            </a:r>
          </a:p>
          <a:p>
            <a:pPr>
              <a:spcBef>
                <a:spcPts val="0"/>
              </a:spcBef>
            </a:pPr>
            <a:endParaRPr lang="en-GB" altLang="en-US" sz="1350" dirty="0">
              <a:latin typeface="Arial" panose="020B0604020202020204" pitchFamily="34" charset="0"/>
            </a:endParaRPr>
          </a:p>
          <a:p>
            <a:pPr>
              <a:spcBef>
                <a:spcPts val="0"/>
              </a:spcBef>
            </a:pPr>
            <a:r>
              <a:rPr lang="en-GB" altLang="en-US" sz="1350" dirty="0">
                <a:latin typeface="Arial" panose="020B0604020202020204" pitchFamily="34" charset="0"/>
              </a:rPr>
              <a:t>It is also important to note that we do not have a five-year housing land supply (HLS) (although it is an improving situation, it currently stands at 3.5 years).  The significance of this relates to the weight that can be given to adopted and emerging plan policy/strategy, and the balance of considerations in decision making.  Without a full 5-year HLS, this balance is very much tilted in favour of enabling new housing development because of the insufficient supply of homes and not yet having an up-to-date local plan (although there is some protection for neighbourhood plans that have been made for less than five years and include an allocation.)</a:t>
            </a:r>
          </a:p>
          <a:p>
            <a:pPr>
              <a:spcBef>
                <a:spcPts val="0"/>
              </a:spcBef>
            </a:pPr>
            <a:endParaRPr lang="en-GB" altLang="en-US" sz="1350" dirty="0">
              <a:latin typeface="Arial" panose="020B0604020202020204" pitchFamily="34" charset="0"/>
            </a:endParaRPr>
          </a:p>
          <a:p>
            <a:pPr>
              <a:spcBef>
                <a:spcPts val="0"/>
              </a:spcBef>
            </a:pPr>
            <a:r>
              <a:rPr lang="en-GB" altLang="en-US" sz="1350" dirty="0">
                <a:latin typeface="Arial" panose="020B0604020202020204" pitchFamily="34" charset="0"/>
              </a:rPr>
              <a:t>We appreciate that seeing sites that are allocated in the plan coming forward ahead of the plan naturally causes some concern and may seem the wrong way round, or even untoward.  It is however not unusual for developers to submit applications ahead of the examination of the plan and for those to be determined, and there is full consultation on those applications and considering all of the views that are put forward in response.  We also need to be able to demonstrate a full 5-year HLS at the point of plan adoption.</a:t>
            </a:r>
          </a:p>
        </p:txBody>
      </p:sp>
    </p:spTree>
    <p:extLst>
      <p:ext uri="{BB962C8B-B14F-4D97-AF65-F5344CB8AC3E}">
        <p14:creationId xmlns:p14="http://schemas.microsoft.com/office/powerpoint/2010/main" val="254334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130175"/>
            <a:ext cx="6808787" cy="3830638"/>
          </a:xfrm>
        </p:spPr>
      </p:sp>
      <p:sp>
        <p:nvSpPr>
          <p:cNvPr id="3" name="Notes Placeholder 2"/>
          <p:cNvSpPr>
            <a:spLocks noGrp="1"/>
          </p:cNvSpPr>
          <p:nvPr>
            <p:ph type="body" idx="1"/>
          </p:nvPr>
        </p:nvSpPr>
        <p:spPr>
          <a:xfrm>
            <a:off x="122770" y="4059146"/>
            <a:ext cx="6903317" cy="6044527"/>
          </a:xfrm>
        </p:spPr>
        <p:txBody>
          <a:bodyPr/>
          <a:lstStyle/>
          <a:p>
            <a:r>
              <a:rPr lang="en-GB" b="1" dirty="0">
                <a:latin typeface="Arial" panose="020B0604020202020204" pitchFamily="34" charset="0"/>
                <a:cs typeface="Arial" panose="020B0604020202020204" pitchFamily="34" charset="0"/>
              </a:rPr>
              <a:t>Question 1:</a:t>
            </a:r>
          </a:p>
          <a:p>
            <a:r>
              <a:rPr lang="en-GB" dirty="0">
                <a:latin typeface="Arial" panose="020B0604020202020204" pitchFamily="34" charset="0"/>
                <a:cs typeface="Arial" panose="020B0604020202020204" pitchFamily="34" charset="0"/>
              </a:rPr>
              <a:t>When do you see us getting - or can you see us getting - to having a five-year housing supply and how does that affect us if we don't get one?</a:t>
            </a:r>
          </a:p>
          <a:p>
            <a:r>
              <a:rPr lang="en-GB" b="1" dirty="0">
                <a:latin typeface="Arial" panose="020B0604020202020204" pitchFamily="34" charset="0"/>
                <a:cs typeface="Arial" panose="020B0604020202020204" pitchFamily="34" charset="0"/>
              </a:rPr>
              <a:t>Answer:</a:t>
            </a:r>
          </a:p>
          <a:p>
            <a:r>
              <a:rPr lang="en-GB" dirty="0">
                <a:latin typeface="Arial" panose="020B0604020202020204" pitchFamily="34" charset="0"/>
                <a:cs typeface="Arial" panose="020B0604020202020204" pitchFamily="34" charset="0"/>
              </a:rPr>
              <a:t>We must have a five-year housing land supply at the point of adoption of the new Local Plan. So in the meantime we do need to bolster our housing land supply through consents.  This is part of the reason why you see sites coming forward ahead of the local plan and why where those comply with the emerging policy, we're looking to support them and bring them forward early to help to bolster that supply position such that when we get to the local plan examination, we can present trajectories that demonstrate a five year housing land supply and that therefore the plan is sound and we can deliver to meet the housing needs.</a:t>
            </a:r>
          </a:p>
          <a:p>
            <a:r>
              <a:rPr lang="en-GB" dirty="0">
                <a:latin typeface="Arial" panose="020B0604020202020204" pitchFamily="34" charset="0"/>
                <a:cs typeface="Arial" panose="020B0604020202020204" pitchFamily="34" charset="0"/>
              </a:rPr>
              <a:t>We are looking to achieve plan adoption towards the end of 2027/early 2028 and the target is therefore to achieve the full 5-year housing land supply by that point – we do not realistically envisage we are going to get to a five-year housing land supply before then.</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Question 2:</a:t>
            </a:r>
          </a:p>
          <a:p>
            <a:r>
              <a:rPr lang="en-GB" dirty="0">
                <a:latin typeface="Arial" panose="020B0604020202020204" pitchFamily="34" charset="0"/>
                <a:cs typeface="Arial" panose="020B0604020202020204" pitchFamily="34" charset="0"/>
              </a:rPr>
              <a:t>As presumably, this is more led-by /down to landowners and developers putting schemes forward – what happens / how it be addressed if that is not the case?</a:t>
            </a:r>
          </a:p>
          <a:p>
            <a:r>
              <a:rPr lang="en-GB" b="1" dirty="0">
                <a:latin typeface="Arial" panose="020B0604020202020204" pitchFamily="34" charset="0"/>
                <a:cs typeface="Arial" panose="020B0604020202020204" pitchFamily="34" charset="0"/>
              </a:rPr>
              <a:t>Answer:</a:t>
            </a:r>
          </a:p>
          <a:p>
            <a:r>
              <a:rPr lang="en-GB" dirty="0">
                <a:latin typeface="Arial" panose="020B0604020202020204" pitchFamily="34" charset="0"/>
                <a:cs typeface="Arial" panose="020B0604020202020204" pitchFamily="34" charset="0"/>
              </a:rPr>
              <a:t>That is a factor, but in that respect we are fortunate in the sense that East Devon is a place where there is quite high demand for housing and developers do want to bring sites forward, even in market conditions which aren’t so favourable.  In the last couple of years, the numbers that have been delivered have been around 600 homes per year - as opposed to the 950 that we've trying to achieve - but even so, we have seen quite significant consents coming forward in that timescale in terms of applications on sites that are allocated in the emerging plan and for the expansion areas at Cranbrook, which creating a pipeline of applications which will help to bolster our supply.   We are confident that we can have reached the position we need to by the point of plan adoption, but we do not have any expectation that we will manage to do it before then.</a:t>
            </a:r>
          </a:p>
          <a:p>
            <a:endParaRPr lang="en-GB" dirty="0"/>
          </a:p>
        </p:txBody>
      </p:sp>
      <p:sp>
        <p:nvSpPr>
          <p:cNvPr id="5" name="Slide Number Placeholder 4"/>
          <p:cNvSpPr>
            <a:spLocks noGrp="1"/>
          </p:cNvSpPr>
          <p:nvPr>
            <p:ph type="sldNum" sz="quarter" idx="5"/>
          </p:nvPr>
        </p:nvSpPr>
        <p:spPr/>
        <p:txBody>
          <a:bodyPr/>
          <a:lstStyle/>
          <a:p>
            <a:pPr>
              <a:defRPr/>
            </a:pPr>
            <a:fld id="{16C6B979-3E4B-4214-BDE9-DE9DA1562F6A}" type="slidenum">
              <a:rPr lang="en-GB" altLang="en-US" smtClean="0"/>
              <a:pPr>
                <a:defRPr/>
              </a:pPr>
              <a:t>16</a:t>
            </a:fld>
            <a:endParaRPr lang="en-GB" altLang="en-US"/>
          </a:p>
        </p:txBody>
      </p:sp>
    </p:spTree>
    <p:extLst>
      <p:ext uri="{BB962C8B-B14F-4D97-AF65-F5344CB8AC3E}">
        <p14:creationId xmlns:p14="http://schemas.microsoft.com/office/powerpoint/2010/main" val="18037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E763E-79B2-D2BB-E1B2-2F12C7F617E2}"/>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9F270973-10D5-7001-40F5-72BBB75DF5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62">
              <a:defRPr sz="2500">
                <a:solidFill>
                  <a:schemeClr val="tx1"/>
                </a:solidFill>
                <a:latin typeface="Times New Roman" panose="02020603050405020304" pitchFamily="18" charset="0"/>
              </a:defRPr>
            </a:lvl1pPr>
            <a:lvl2pPr marL="783233" indent="-301243" defTabSz="984062">
              <a:defRPr sz="2500">
                <a:solidFill>
                  <a:schemeClr val="tx1"/>
                </a:solidFill>
                <a:latin typeface="Times New Roman" panose="02020603050405020304" pitchFamily="18" charset="0"/>
              </a:defRPr>
            </a:lvl2pPr>
            <a:lvl3pPr marL="1204974" indent="-240994" defTabSz="984062">
              <a:defRPr sz="2500">
                <a:solidFill>
                  <a:schemeClr val="tx1"/>
                </a:solidFill>
                <a:latin typeface="Times New Roman" panose="02020603050405020304" pitchFamily="18" charset="0"/>
              </a:defRPr>
            </a:lvl3pPr>
            <a:lvl4pPr marL="1686963" indent="-240994" defTabSz="984062">
              <a:defRPr sz="2500">
                <a:solidFill>
                  <a:schemeClr val="tx1"/>
                </a:solidFill>
                <a:latin typeface="Times New Roman" panose="02020603050405020304" pitchFamily="18" charset="0"/>
              </a:defRPr>
            </a:lvl4pPr>
            <a:lvl5pPr marL="2168953" indent="-240994" defTabSz="984062">
              <a:defRPr sz="2500">
                <a:solidFill>
                  <a:schemeClr val="tx1"/>
                </a:solidFill>
                <a:latin typeface="Times New Roman" panose="02020603050405020304" pitchFamily="18" charset="0"/>
              </a:defRPr>
            </a:lvl5pPr>
            <a:lvl6pPr marL="2650942" indent="-240994" defTabSz="984062" eaLnBrk="0" fontAlgn="base" hangingPunct="0">
              <a:spcBef>
                <a:spcPct val="0"/>
              </a:spcBef>
              <a:spcAft>
                <a:spcPct val="0"/>
              </a:spcAft>
              <a:defRPr sz="2500">
                <a:solidFill>
                  <a:schemeClr val="tx1"/>
                </a:solidFill>
                <a:latin typeface="Times New Roman" panose="02020603050405020304" pitchFamily="18" charset="0"/>
              </a:defRPr>
            </a:lvl6pPr>
            <a:lvl7pPr marL="3132931" indent="-240994" defTabSz="984062" eaLnBrk="0" fontAlgn="base" hangingPunct="0">
              <a:spcBef>
                <a:spcPct val="0"/>
              </a:spcBef>
              <a:spcAft>
                <a:spcPct val="0"/>
              </a:spcAft>
              <a:defRPr sz="2500">
                <a:solidFill>
                  <a:schemeClr val="tx1"/>
                </a:solidFill>
                <a:latin typeface="Times New Roman" panose="02020603050405020304" pitchFamily="18" charset="0"/>
              </a:defRPr>
            </a:lvl7pPr>
            <a:lvl8pPr marL="3614921" indent="-240994" defTabSz="984062" eaLnBrk="0" fontAlgn="base" hangingPunct="0">
              <a:spcBef>
                <a:spcPct val="0"/>
              </a:spcBef>
              <a:spcAft>
                <a:spcPct val="0"/>
              </a:spcAft>
              <a:defRPr sz="2500">
                <a:solidFill>
                  <a:schemeClr val="tx1"/>
                </a:solidFill>
                <a:latin typeface="Times New Roman" panose="02020603050405020304" pitchFamily="18" charset="0"/>
              </a:defRPr>
            </a:lvl8pPr>
            <a:lvl9pPr marL="4096911" indent="-240994" defTabSz="984062" eaLnBrk="0" fontAlgn="base" hangingPunct="0">
              <a:spcBef>
                <a:spcPct val="0"/>
              </a:spcBef>
              <a:spcAft>
                <a:spcPct val="0"/>
              </a:spcAft>
              <a:defRPr sz="2500">
                <a:solidFill>
                  <a:schemeClr val="tx1"/>
                </a:solidFill>
                <a:latin typeface="Times New Roman" panose="02020603050405020304" pitchFamily="18" charset="0"/>
              </a:defRPr>
            </a:lvl9pPr>
          </a:lstStyle>
          <a:p>
            <a:fld id="{38AE7D41-62D6-4731-A158-BC6B5151EB88}" type="slidenum">
              <a:rPr lang="en-GB" altLang="en-US" sz="1200"/>
              <a:pPr/>
              <a:t>2</a:t>
            </a:fld>
            <a:endParaRPr lang="en-GB" altLang="en-US" sz="1200"/>
          </a:p>
        </p:txBody>
      </p:sp>
      <p:sp>
        <p:nvSpPr>
          <p:cNvPr id="9219" name="Rectangle 2">
            <a:extLst>
              <a:ext uri="{FF2B5EF4-FFF2-40B4-BE49-F238E27FC236}">
                <a16:creationId xmlns:a16="http://schemas.microsoft.com/office/drawing/2014/main" id="{5C04A9BF-47A5-18E2-880D-6C3F8EE633F7}"/>
              </a:ext>
            </a:extLst>
          </p:cNvPr>
          <p:cNvSpPr>
            <a:spLocks noGrp="1" noRot="1" noChangeAspect="1" noChangeArrowheads="1" noTextEdit="1"/>
          </p:cNvSpPr>
          <p:nvPr>
            <p:ph type="sldImg"/>
          </p:nvPr>
        </p:nvSpPr>
        <p:spPr>
          <a:xfrm>
            <a:off x="147638" y="144463"/>
            <a:ext cx="6807200" cy="3829050"/>
          </a:xfrm>
          <a:ln/>
        </p:spPr>
      </p:sp>
      <p:sp>
        <p:nvSpPr>
          <p:cNvPr id="9220" name="Rectangle 3">
            <a:extLst>
              <a:ext uri="{FF2B5EF4-FFF2-40B4-BE49-F238E27FC236}">
                <a16:creationId xmlns:a16="http://schemas.microsoft.com/office/drawing/2014/main" id="{A91A17A1-7906-ED95-E7F7-4D5ADD3D93F6}"/>
              </a:ext>
            </a:extLst>
          </p:cNvPr>
          <p:cNvSpPr>
            <a:spLocks noGrp="1" noChangeArrowheads="1"/>
          </p:cNvSpPr>
          <p:nvPr>
            <p:ph type="body" idx="1"/>
          </p:nvPr>
        </p:nvSpPr>
        <p:spPr>
          <a:xfrm>
            <a:off x="122769" y="4085334"/>
            <a:ext cx="6903317" cy="54113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500" dirty="0">
                <a:latin typeface="Arial" panose="020B0604020202020204" pitchFamily="34" charset="0"/>
              </a:rPr>
              <a:t>The local plan is effectively the ‘rule book’ – in loose terms - for determining planning applications. Its policies are used by the District Council in the planning application determination process, but also more generally for informing wider thought processes about development and initiatives across the district.</a:t>
            </a:r>
          </a:p>
          <a:p>
            <a:pPr>
              <a:spcBef>
                <a:spcPts val="0"/>
              </a:spcBef>
            </a:pPr>
            <a:endParaRPr lang="en-GB" altLang="en-US" sz="1500" dirty="0">
              <a:latin typeface="Arial" panose="020B0604020202020204" pitchFamily="34" charset="0"/>
            </a:endParaRPr>
          </a:p>
          <a:p>
            <a:pPr>
              <a:spcBef>
                <a:spcPts val="0"/>
              </a:spcBef>
            </a:pPr>
            <a:r>
              <a:rPr lang="en-GB" altLang="en-US" sz="1500" dirty="0">
                <a:latin typeface="Arial" panose="020B0604020202020204" pitchFamily="34" charset="0"/>
              </a:rPr>
              <a:t>It sits alongside the National Planning Policy Framework (NPPF), neighbourhood plans, the Cranbrook plan and the Devon County waste and minerals plans. Within this bigger picture of planning documents, the local plan is focused on setting where new development will be allowed, and where development will be restricted, taking into account constraints related to protecting our natural and built assets, amongst other matters.</a:t>
            </a:r>
          </a:p>
          <a:p>
            <a:pPr>
              <a:spcBef>
                <a:spcPts val="0"/>
              </a:spcBef>
            </a:pPr>
            <a:endParaRPr lang="en-GB" altLang="en-US" sz="1500" dirty="0">
              <a:latin typeface="Arial" panose="020B0604020202020204" pitchFamily="34" charset="0"/>
            </a:endParaRPr>
          </a:p>
          <a:p>
            <a:pPr>
              <a:spcBef>
                <a:spcPts val="0"/>
              </a:spcBef>
            </a:pPr>
            <a:r>
              <a:rPr lang="en-GB" altLang="en-US" sz="1500" dirty="0">
                <a:latin typeface="Arial" panose="020B0604020202020204" pitchFamily="34" charset="0"/>
              </a:rPr>
              <a:t>In so doing, the role and importance of development needs to be recognised – it being about finding places to build houses, where people will live and work, and creating leisure, recreation and education opportunities.  One of the roles in doing this, is to secure developer contributions and benefits from development.  A critical one of these is affordable housing, which is a very real and significant issue for East Devon, with delivery of affordable housing increasingly prominent in the conversations we have and in the feedback we receive in relation to plan preparation.</a:t>
            </a:r>
          </a:p>
        </p:txBody>
      </p:sp>
    </p:spTree>
    <p:extLst>
      <p:ext uri="{BB962C8B-B14F-4D97-AF65-F5344CB8AC3E}">
        <p14:creationId xmlns:p14="http://schemas.microsoft.com/office/powerpoint/2010/main" val="180654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62">
              <a:defRPr sz="2500">
                <a:solidFill>
                  <a:schemeClr val="tx1"/>
                </a:solidFill>
                <a:latin typeface="Times New Roman" panose="02020603050405020304" pitchFamily="18" charset="0"/>
              </a:defRPr>
            </a:lvl1pPr>
            <a:lvl2pPr marL="783233" indent="-301243" defTabSz="984062">
              <a:defRPr sz="2500">
                <a:solidFill>
                  <a:schemeClr val="tx1"/>
                </a:solidFill>
                <a:latin typeface="Times New Roman" panose="02020603050405020304" pitchFamily="18" charset="0"/>
              </a:defRPr>
            </a:lvl2pPr>
            <a:lvl3pPr marL="1204974" indent="-240994" defTabSz="984062">
              <a:defRPr sz="2500">
                <a:solidFill>
                  <a:schemeClr val="tx1"/>
                </a:solidFill>
                <a:latin typeface="Times New Roman" panose="02020603050405020304" pitchFamily="18" charset="0"/>
              </a:defRPr>
            </a:lvl3pPr>
            <a:lvl4pPr marL="1686963" indent="-240994" defTabSz="984062">
              <a:defRPr sz="2500">
                <a:solidFill>
                  <a:schemeClr val="tx1"/>
                </a:solidFill>
                <a:latin typeface="Times New Roman" panose="02020603050405020304" pitchFamily="18" charset="0"/>
              </a:defRPr>
            </a:lvl4pPr>
            <a:lvl5pPr marL="2168953" indent="-240994" defTabSz="984062">
              <a:defRPr sz="2500">
                <a:solidFill>
                  <a:schemeClr val="tx1"/>
                </a:solidFill>
                <a:latin typeface="Times New Roman" panose="02020603050405020304" pitchFamily="18" charset="0"/>
              </a:defRPr>
            </a:lvl5pPr>
            <a:lvl6pPr marL="2650942" indent="-240994" defTabSz="984062" eaLnBrk="0" fontAlgn="base" hangingPunct="0">
              <a:spcBef>
                <a:spcPct val="0"/>
              </a:spcBef>
              <a:spcAft>
                <a:spcPct val="0"/>
              </a:spcAft>
              <a:defRPr sz="2500">
                <a:solidFill>
                  <a:schemeClr val="tx1"/>
                </a:solidFill>
                <a:latin typeface="Times New Roman" panose="02020603050405020304" pitchFamily="18" charset="0"/>
              </a:defRPr>
            </a:lvl6pPr>
            <a:lvl7pPr marL="3132931" indent="-240994" defTabSz="984062" eaLnBrk="0" fontAlgn="base" hangingPunct="0">
              <a:spcBef>
                <a:spcPct val="0"/>
              </a:spcBef>
              <a:spcAft>
                <a:spcPct val="0"/>
              </a:spcAft>
              <a:defRPr sz="2500">
                <a:solidFill>
                  <a:schemeClr val="tx1"/>
                </a:solidFill>
                <a:latin typeface="Times New Roman" panose="02020603050405020304" pitchFamily="18" charset="0"/>
              </a:defRPr>
            </a:lvl7pPr>
            <a:lvl8pPr marL="3614921" indent="-240994" defTabSz="984062" eaLnBrk="0" fontAlgn="base" hangingPunct="0">
              <a:spcBef>
                <a:spcPct val="0"/>
              </a:spcBef>
              <a:spcAft>
                <a:spcPct val="0"/>
              </a:spcAft>
              <a:defRPr sz="2500">
                <a:solidFill>
                  <a:schemeClr val="tx1"/>
                </a:solidFill>
                <a:latin typeface="Times New Roman" panose="02020603050405020304" pitchFamily="18" charset="0"/>
              </a:defRPr>
            </a:lvl8pPr>
            <a:lvl9pPr marL="4096911" indent="-240994" defTabSz="984062" eaLnBrk="0" fontAlgn="base" hangingPunct="0">
              <a:spcBef>
                <a:spcPct val="0"/>
              </a:spcBef>
              <a:spcAft>
                <a:spcPct val="0"/>
              </a:spcAft>
              <a:defRPr sz="2500">
                <a:solidFill>
                  <a:schemeClr val="tx1"/>
                </a:solidFill>
                <a:latin typeface="Times New Roman" panose="02020603050405020304" pitchFamily="18" charset="0"/>
              </a:defRPr>
            </a:lvl9pPr>
          </a:lstStyle>
          <a:p>
            <a:fld id="{38AE7D41-62D6-4731-A158-BC6B5151EB88}" type="slidenum">
              <a:rPr lang="en-GB" altLang="en-US" sz="1200"/>
              <a:pPr/>
              <a:t>3</a:t>
            </a:fld>
            <a:endParaRPr lang="en-GB" altLang="en-US" sz="1200"/>
          </a:p>
        </p:txBody>
      </p:sp>
      <p:sp>
        <p:nvSpPr>
          <p:cNvPr id="9219" name="Rectangle 2"/>
          <p:cNvSpPr>
            <a:spLocks noGrp="1" noRot="1" noChangeAspect="1" noChangeArrowheads="1" noTextEdit="1"/>
          </p:cNvSpPr>
          <p:nvPr>
            <p:ph type="sldImg"/>
          </p:nvPr>
        </p:nvSpPr>
        <p:spPr>
          <a:xfrm>
            <a:off x="147638" y="144463"/>
            <a:ext cx="6807200" cy="3829050"/>
          </a:xfrm>
          <a:ln/>
        </p:spPr>
      </p:sp>
      <p:sp>
        <p:nvSpPr>
          <p:cNvPr id="9220" name="Rectangle 3"/>
          <p:cNvSpPr>
            <a:spLocks noGrp="1" noChangeArrowheads="1"/>
          </p:cNvSpPr>
          <p:nvPr>
            <p:ph type="body" idx="1"/>
          </p:nvPr>
        </p:nvSpPr>
        <p:spPr>
          <a:xfrm>
            <a:off x="122769" y="4085334"/>
            <a:ext cx="6903317" cy="54113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500" dirty="0">
                <a:latin typeface="Arial" panose="020B0604020202020204" pitchFamily="34" charset="0"/>
              </a:rPr>
              <a:t>The local plan is effectively the ‘rule book’ – in loose terms - for determining planning applications. Its policies are used by the District Council in the planning application determination process, but also more generally for informing wider thought processes about development and initiatives across the district.</a:t>
            </a:r>
          </a:p>
          <a:p>
            <a:pPr>
              <a:spcBef>
                <a:spcPts val="0"/>
              </a:spcBef>
            </a:pPr>
            <a:endParaRPr lang="en-GB" altLang="en-US" sz="1500" dirty="0">
              <a:latin typeface="Arial" panose="020B0604020202020204" pitchFamily="34" charset="0"/>
            </a:endParaRPr>
          </a:p>
          <a:p>
            <a:pPr>
              <a:spcBef>
                <a:spcPts val="0"/>
              </a:spcBef>
            </a:pPr>
            <a:r>
              <a:rPr lang="en-GB" altLang="en-US" sz="1500" dirty="0">
                <a:latin typeface="Arial" panose="020B0604020202020204" pitchFamily="34" charset="0"/>
              </a:rPr>
              <a:t>It sits alongside the National Planning Policy Framework (NPPF), neighbourhood plans, the Cranbrook plan and the Devon County waste and minerals plans. Within this bigger picture of planning documents, the local plan is focused on setting where new development will be allowed, and where development will be restricted, taking into account constraints related to protecting our natural and built assets, amongst other matters.</a:t>
            </a:r>
          </a:p>
          <a:p>
            <a:pPr>
              <a:spcBef>
                <a:spcPts val="0"/>
              </a:spcBef>
            </a:pPr>
            <a:endParaRPr lang="en-GB" altLang="en-US" sz="1500" dirty="0">
              <a:latin typeface="Arial" panose="020B0604020202020204" pitchFamily="34" charset="0"/>
            </a:endParaRPr>
          </a:p>
          <a:p>
            <a:pPr>
              <a:spcBef>
                <a:spcPts val="0"/>
              </a:spcBef>
            </a:pPr>
            <a:r>
              <a:rPr lang="en-GB" altLang="en-US" sz="1500" dirty="0">
                <a:latin typeface="Arial" panose="020B0604020202020204" pitchFamily="34" charset="0"/>
              </a:rPr>
              <a:t>In so doing, the role and importance of development needs to be recognised – it being about finding places to build houses, where people will live and work, and creating leisure, recreation and education opportunities.  One of the roles in doing this, is to secure developer contributions and benefits from development.  A critical one of these is affordable housing, which is a very real and significant issue for East Devon, with delivery of affordable housing increasingly prominent in the conversations we have and in the feedback we receive in relation to plan preparation.</a:t>
            </a:r>
          </a:p>
        </p:txBody>
      </p:sp>
    </p:spTree>
    <p:extLst>
      <p:ext uri="{BB962C8B-B14F-4D97-AF65-F5344CB8AC3E}">
        <p14:creationId xmlns:p14="http://schemas.microsoft.com/office/powerpoint/2010/main" val="207228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2769" y="4866345"/>
            <a:ext cx="6903317" cy="5258730"/>
          </a:xfrm>
        </p:spPr>
        <p:txBody>
          <a:bodyPr/>
          <a:lstStyle/>
          <a:p>
            <a:pPr>
              <a:spcBef>
                <a:spcPts val="0"/>
              </a:spcBef>
            </a:pPr>
            <a:r>
              <a:rPr lang="en-GB" sz="1500" dirty="0">
                <a:latin typeface="Arial" panose="020B0604020202020204" pitchFamily="34" charset="0"/>
                <a:cs typeface="Arial" panose="020B0604020202020204" pitchFamily="34" charset="0"/>
              </a:rPr>
              <a:t>There are c.1,200 neighbourhood plans in place nationally and neighbourhood planning has been very active in East Devon, which ranks as 11th in local planning authorities in England for the number of plans made. </a:t>
            </a:r>
          </a:p>
          <a:p>
            <a:pPr>
              <a:spcBef>
                <a:spcPts val="0"/>
              </a:spcBef>
            </a:pPr>
            <a:endParaRPr lang="en-GB" sz="1500" dirty="0">
              <a:latin typeface="Arial" panose="020B0604020202020204" pitchFamily="34" charset="0"/>
              <a:cs typeface="Arial" panose="020B0604020202020204" pitchFamily="34" charset="0"/>
            </a:endParaRPr>
          </a:p>
          <a:p>
            <a:pPr>
              <a:spcBef>
                <a:spcPts val="0"/>
              </a:spcBef>
            </a:pPr>
            <a:r>
              <a:rPr lang="en-GB" sz="1500" dirty="0">
                <a:latin typeface="Arial" panose="020B0604020202020204" pitchFamily="34" charset="0"/>
                <a:cs typeface="Arial" panose="020B0604020202020204" pitchFamily="34" charset="0"/>
              </a:rPr>
              <a:t>In East Devon 28 plans have gone all the way through the process to adoption (27 first plans and we’ve now had one first reviewed and updated plans that’s gone through the modification process to adoption).</a:t>
            </a:r>
          </a:p>
          <a:p>
            <a:pPr>
              <a:spcBef>
                <a:spcPts val="0"/>
              </a:spcBef>
            </a:pPr>
            <a:endParaRPr lang="en-GB" sz="1500" dirty="0">
              <a:latin typeface="Arial" panose="020B0604020202020204" pitchFamily="34" charset="0"/>
              <a:cs typeface="Arial" panose="020B0604020202020204" pitchFamily="34" charset="0"/>
            </a:endParaRPr>
          </a:p>
          <a:p>
            <a:pPr>
              <a:spcBef>
                <a:spcPts val="0"/>
              </a:spcBef>
            </a:pPr>
            <a:r>
              <a:rPr lang="en-GB" sz="1500" dirty="0">
                <a:latin typeface="Arial" panose="020B0604020202020204" pitchFamily="34" charset="0"/>
                <a:cs typeface="Arial" panose="020B0604020202020204" pitchFamily="34" charset="0"/>
              </a:rPr>
              <a:t>There is a continued steady stream of enquiries from communities, and several parish / town councils are committing their own budgets in the light of the funding cuts.  </a:t>
            </a:r>
          </a:p>
          <a:p>
            <a:pPr>
              <a:spcBef>
                <a:spcPts val="0"/>
              </a:spcBef>
            </a:pPr>
            <a:endParaRPr lang="en-GB" sz="1500" dirty="0">
              <a:latin typeface="Arial" panose="020B0604020202020204" pitchFamily="34" charset="0"/>
              <a:cs typeface="Arial" panose="020B0604020202020204" pitchFamily="34" charset="0"/>
            </a:endParaRPr>
          </a:p>
          <a:p>
            <a:pPr>
              <a:spcBef>
                <a:spcPts val="0"/>
              </a:spcBef>
            </a:pPr>
            <a:r>
              <a:rPr lang="en-GB" sz="1500" dirty="0">
                <a:latin typeface="Arial" panose="020B0604020202020204" pitchFamily="34" charset="0"/>
                <a:cs typeface="Arial" panose="020B0604020202020204" pitchFamily="34" charset="0"/>
              </a:rPr>
              <a:t>We are very encouraged by the continued interest in neighbourhood planning in East Devon, of which we are very supportive and wish to see continue, but at the same time, we do fully recognise the challenges of neighbourhood planning over the over recent years, in the context of the </a:t>
            </a:r>
            <a:r>
              <a:rPr lang="en-GB" sz="1500" b="1" dirty="0">
                <a:latin typeface="Arial" panose="020B0604020202020204" pitchFamily="34" charset="0"/>
                <a:cs typeface="Arial" panose="020B0604020202020204" pitchFamily="34" charset="0"/>
              </a:rPr>
              <a:t>new Local Plan</a:t>
            </a:r>
            <a:r>
              <a:rPr lang="en-GB" sz="1500" dirty="0">
                <a:latin typeface="Arial" panose="020B0604020202020204" pitchFamily="34" charset="0"/>
                <a:cs typeface="Arial" panose="020B0604020202020204" pitchFamily="34" charset="0"/>
              </a:rPr>
              <a:t>, coupled with the development pressures arising from the less than five-year housing land supply, and now with the cut in funding available.</a:t>
            </a:r>
            <a:br>
              <a:rPr lang="en-GB" dirty="0"/>
            </a:br>
            <a:r>
              <a:rPr lang="en-GB" dirty="0"/>
              <a:t>  </a:t>
            </a:r>
            <a:br>
              <a:rPr lang="en-GB" dirty="0"/>
            </a:br>
            <a:br>
              <a:rPr lang="en-GB" dirty="0"/>
            </a:br>
            <a:endParaRPr lang="en-GB" dirty="0"/>
          </a:p>
        </p:txBody>
      </p:sp>
      <p:sp>
        <p:nvSpPr>
          <p:cNvPr id="5" name="Slide Number Placeholder 4"/>
          <p:cNvSpPr>
            <a:spLocks noGrp="1"/>
          </p:cNvSpPr>
          <p:nvPr>
            <p:ph type="sldNum" sz="quarter" idx="5"/>
          </p:nvPr>
        </p:nvSpPr>
        <p:spPr/>
        <p:txBody>
          <a:bodyPr/>
          <a:lstStyle/>
          <a:p>
            <a:pPr>
              <a:defRPr/>
            </a:pPr>
            <a:fld id="{16C6B979-3E4B-4214-BDE9-DE9DA1562F6A}" type="slidenum">
              <a:rPr lang="en-GB" altLang="en-US" smtClean="0"/>
              <a:pPr>
                <a:defRPr/>
              </a:pPr>
              <a:t>4</a:t>
            </a:fld>
            <a:endParaRPr lang="en-GB" altLang="en-US"/>
          </a:p>
        </p:txBody>
      </p:sp>
    </p:spTree>
    <p:extLst>
      <p:ext uri="{BB962C8B-B14F-4D97-AF65-F5344CB8AC3E}">
        <p14:creationId xmlns:p14="http://schemas.microsoft.com/office/powerpoint/2010/main" val="149009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53AF8-F671-57B2-4FA8-27212BB8176A}"/>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76FCD572-BF80-2E43-BF78-EF0AF09026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62">
              <a:defRPr sz="2500">
                <a:solidFill>
                  <a:schemeClr val="tx1"/>
                </a:solidFill>
                <a:latin typeface="Times New Roman" panose="02020603050405020304" pitchFamily="18" charset="0"/>
              </a:defRPr>
            </a:lvl1pPr>
            <a:lvl2pPr marL="783233" indent="-301243" defTabSz="984062">
              <a:defRPr sz="2500">
                <a:solidFill>
                  <a:schemeClr val="tx1"/>
                </a:solidFill>
                <a:latin typeface="Times New Roman" panose="02020603050405020304" pitchFamily="18" charset="0"/>
              </a:defRPr>
            </a:lvl2pPr>
            <a:lvl3pPr marL="1204974" indent="-240994" defTabSz="984062">
              <a:defRPr sz="2500">
                <a:solidFill>
                  <a:schemeClr val="tx1"/>
                </a:solidFill>
                <a:latin typeface="Times New Roman" panose="02020603050405020304" pitchFamily="18" charset="0"/>
              </a:defRPr>
            </a:lvl3pPr>
            <a:lvl4pPr marL="1686963" indent="-240994" defTabSz="984062">
              <a:defRPr sz="2500">
                <a:solidFill>
                  <a:schemeClr val="tx1"/>
                </a:solidFill>
                <a:latin typeface="Times New Roman" panose="02020603050405020304" pitchFamily="18" charset="0"/>
              </a:defRPr>
            </a:lvl4pPr>
            <a:lvl5pPr marL="2168953" indent="-240994" defTabSz="984062">
              <a:defRPr sz="2500">
                <a:solidFill>
                  <a:schemeClr val="tx1"/>
                </a:solidFill>
                <a:latin typeface="Times New Roman" panose="02020603050405020304" pitchFamily="18" charset="0"/>
              </a:defRPr>
            </a:lvl5pPr>
            <a:lvl6pPr marL="2650942" indent="-240994" defTabSz="984062" eaLnBrk="0" fontAlgn="base" hangingPunct="0">
              <a:spcBef>
                <a:spcPct val="0"/>
              </a:spcBef>
              <a:spcAft>
                <a:spcPct val="0"/>
              </a:spcAft>
              <a:defRPr sz="2500">
                <a:solidFill>
                  <a:schemeClr val="tx1"/>
                </a:solidFill>
                <a:latin typeface="Times New Roman" panose="02020603050405020304" pitchFamily="18" charset="0"/>
              </a:defRPr>
            </a:lvl6pPr>
            <a:lvl7pPr marL="3132931" indent="-240994" defTabSz="984062" eaLnBrk="0" fontAlgn="base" hangingPunct="0">
              <a:spcBef>
                <a:spcPct val="0"/>
              </a:spcBef>
              <a:spcAft>
                <a:spcPct val="0"/>
              </a:spcAft>
              <a:defRPr sz="2500">
                <a:solidFill>
                  <a:schemeClr val="tx1"/>
                </a:solidFill>
                <a:latin typeface="Times New Roman" panose="02020603050405020304" pitchFamily="18" charset="0"/>
              </a:defRPr>
            </a:lvl7pPr>
            <a:lvl8pPr marL="3614921" indent="-240994" defTabSz="984062" eaLnBrk="0" fontAlgn="base" hangingPunct="0">
              <a:spcBef>
                <a:spcPct val="0"/>
              </a:spcBef>
              <a:spcAft>
                <a:spcPct val="0"/>
              </a:spcAft>
              <a:defRPr sz="2500">
                <a:solidFill>
                  <a:schemeClr val="tx1"/>
                </a:solidFill>
                <a:latin typeface="Times New Roman" panose="02020603050405020304" pitchFamily="18" charset="0"/>
              </a:defRPr>
            </a:lvl8pPr>
            <a:lvl9pPr marL="4096911" indent="-240994" defTabSz="984062" eaLnBrk="0" fontAlgn="base" hangingPunct="0">
              <a:spcBef>
                <a:spcPct val="0"/>
              </a:spcBef>
              <a:spcAft>
                <a:spcPct val="0"/>
              </a:spcAft>
              <a:defRPr sz="2500">
                <a:solidFill>
                  <a:schemeClr val="tx1"/>
                </a:solidFill>
                <a:latin typeface="Times New Roman" panose="02020603050405020304" pitchFamily="18" charset="0"/>
              </a:defRPr>
            </a:lvl9pPr>
          </a:lstStyle>
          <a:p>
            <a:fld id="{38AE7D41-62D6-4731-A158-BC6B5151EB88}" type="slidenum">
              <a:rPr lang="en-GB" altLang="en-US" sz="1200"/>
              <a:pPr/>
              <a:t>5</a:t>
            </a:fld>
            <a:endParaRPr lang="en-GB" altLang="en-US" sz="1200"/>
          </a:p>
        </p:txBody>
      </p:sp>
      <p:sp>
        <p:nvSpPr>
          <p:cNvPr id="9219" name="Rectangle 2">
            <a:extLst>
              <a:ext uri="{FF2B5EF4-FFF2-40B4-BE49-F238E27FC236}">
                <a16:creationId xmlns:a16="http://schemas.microsoft.com/office/drawing/2014/main" id="{4A461DCF-3338-F39F-978D-D81754D160B7}"/>
              </a:ext>
            </a:extLst>
          </p:cNvPr>
          <p:cNvSpPr>
            <a:spLocks noGrp="1" noRot="1" noChangeAspect="1" noChangeArrowheads="1" noTextEdit="1"/>
          </p:cNvSpPr>
          <p:nvPr>
            <p:ph type="sldImg"/>
          </p:nvPr>
        </p:nvSpPr>
        <p:spPr>
          <a:xfrm>
            <a:off x="147638" y="144463"/>
            <a:ext cx="6807200" cy="3829050"/>
          </a:xfrm>
          <a:ln/>
        </p:spPr>
      </p:sp>
      <p:sp>
        <p:nvSpPr>
          <p:cNvPr id="9220" name="Rectangle 3">
            <a:extLst>
              <a:ext uri="{FF2B5EF4-FFF2-40B4-BE49-F238E27FC236}">
                <a16:creationId xmlns:a16="http://schemas.microsoft.com/office/drawing/2014/main" id="{0492E396-951F-9C58-5F7E-B98CF88FC485}"/>
              </a:ext>
            </a:extLst>
          </p:cNvPr>
          <p:cNvSpPr>
            <a:spLocks noGrp="1" noChangeArrowheads="1"/>
          </p:cNvSpPr>
          <p:nvPr>
            <p:ph type="body" idx="1"/>
          </p:nvPr>
        </p:nvSpPr>
        <p:spPr>
          <a:xfrm>
            <a:off x="122769" y="4085334"/>
            <a:ext cx="6903317" cy="54113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500" dirty="0">
                <a:latin typeface="Arial" panose="020B0604020202020204" pitchFamily="34" charset="0"/>
              </a:rPr>
              <a:t>The local plan is effectively the ‘rule book’ – in loose terms - for determining planning applications. Its policies are used by the District Council in the planning application determination process, but also more generally for informing wider thought processes about development and initiatives across the district.</a:t>
            </a:r>
          </a:p>
          <a:p>
            <a:pPr>
              <a:spcBef>
                <a:spcPts val="0"/>
              </a:spcBef>
            </a:pPr>
            <a:endParaRPr lang="en-GB" altLang="en-US" sz="1500" dirty="0">
              <a:latin typeface="Arial" panose="020B0604020202020204" pitchFamily="34" charset="0"/>
            </a:endParaRPr>
          </a:p>
          <a:p>
            <a:pPr>
              <a:spcBef>
                <a:spcPts val="0"/>
              </a:spcBef>
            </a:pPr>
            <a:r>
              <a:rPr lang="en-GB" altLang="en-US" sz="1500" dirty="0">
                <a:latin typeface="Arial" panose="020B0604020202020204" pitchFamily="34" charset="0"/>
              </a:rPr>
              <a:t>It sits alongside the National Planning Policy Framework (NPPF), neighbourhood plans, the Cranbrook plan and the Devon County waste and minerals plans. Within this bigger picture of planning documents, the local plan is focused on setting where new development will be allowed, and where development will be restricted, taking into account constraints related to protecting our natural and built assets, amongst other matters.</a:t>
            </a:r>
          </a:p>
          <a:p>
            <a:pPr>
              <a:spcBef>
                <a:spcPts val="0"/>
              </a:spcBef>
            </a:pPr>
            <a:endParaRPr lang="en-GB" altLang="en-US" sz="1500" dirty="0">
              <a:latin typeface="Arial" panose="020B0604020202020204" pitchFamily="34" charset="0"/>
            </a:endParaRPr>
          </a:p>
          <a:p>
            <a:pPr>
              <a:spcBef>
                <a:spcPts val="0"/>
              </a:spcBef>
            </a:pPr>
            <a:r>
              <a:rPr lang="en-GB" altLang="en-US" sz="1500" dirty="0">
                <a:latin typeface="Arial" panose="020B0604020202020204" pitchFamily="34" charset="0"/>
              </a:rPr>
              <a:t>In so doing, the role and importance of development needs to be recognised – it being about finding places to build houses, where people will live and work, and creating leisure, recreation and education opportunities.  One of the roles in doing this, is to secure developer contributions and benefits from development.  A critical one of these is affordable housing, which is a very real and significant issue for East Devon, with delivery of affordable housing increasingly prominent in the conversations we have and in the feedback we receive in relation to plan preparation.</a:t>
            </a:r>
          </a:p>
        </p:txBody>
      </p:sp>
    </p:spTree>
    <p:extLst>
      <p:ext uri="{BB962C8B-B14F-4D97-AF65-F5344CB8AC3E}">
        <p14:creationId xmlns:p14="http://schemas.microsoft.com/office/powerpoint/2010/main" val="427213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C35E-1BA0-359A-77B5-A665E4F60113}"/>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DE92E4A8-DCB2-7590-E4FC-1DC3C8EDB4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62">
              <a:defRPr sz="2500">
                <a:solidFill>
                  <a:schemeClr val="tx1"/>
                </a:solidFill>
                <a:latin typeface="Times New Roman" panose="02020603050405020304" pitchFamily="18" charset="0"/>
              </a:defRPr>
            </a:lvl1pPr>
            <a:lvl2pPr marL="783233" indent="-301243" defTabSz="984062">
              <a:defRPr sz="2500">
                <a:solidFill>
                  <a:schemeClr val="tx1"/>
                </a:solidFill>
                <a:latin typeface="Times New Roman" panose="02020603050405020304" pitchFamily="18" charset="0"/>
              </a:defRPr>
            </a:lvl2pPr>
            <a:lvl3pPr marL="1204974" indent="-240994" defTabSz="984062">
              <a:defRPr sz="2500">
                <a:solidFill>
                  <a:schemeClr val="tx1"/>
                </a:solidFill>
                <a:latin typeface="Times New Roman" panose="02020603050405020304" pitchFamily="18" charset="0"/>
              </a:defRPr>
            </a:lvl3pPr>
            <a:lvl4pPr marL="1686963" indent="-240994" defTabSz="984062">
              <a:defRPr sz="2500">
                <a:solidFill>
                  <a:schemeClr val="tx1"/>
                </a:solidFill>
                <a:latin typeface="Times New Roman" panose="02020603050405020304" pitchFamily="18" charset="0"/>
              </a:defRPr>
            </a:lvl4pPr>
            <a:lvl5pPr marL="2168953" indent="-240994" defTabSz="984062">
              <a:defRPr sz="2500">
                <a:solidFill>
                  <a:schemeClr val="tx1"/>
                </a:solidFill>
                <a:latin typeface="Times New Roman" panose="02020603050405020304" pitchFamily="18" charset="0"/>
              </a:defRPr>
            </a:lvl5pPr>
            <a:lvl6pPr marL="2650942" indent="-240994" defTabSz="984062" eaLnBrk="0" fontAlgn="base" hangingPunct="0">
              <a:spcBef>
                <a:spcPct val="0"/>
              </a:spcBef>
              <a:spcAft>
                <a:spcPct val="0"/>
              </a:spcAft>
              <a:defRPr sz="2500">
                <a:solidFill>
                  <a:schemeClr val="tx1"/>
                </a:solidFill>
                <a:latin typeface="Times New Roman" panose="02020603050405020304" pitchFamily="18" charset="0"/>
              </a:defRPr>
            </a:lvl6pPr>
            <a:lvl7pPr marL="3132931" indent="-240994" defTabSz="984062" eaLnBrk="0" fontAlgn="base" hangingPunct="0">
              <a:spcBef>
                <a:spcPct val="0"/>
              </a:spcBef>
              <a:spcAft>
                <a:spcPct val="0"/>
              </a:spcAft>
              <a:defRPr sz="2500">
                <a:solidFill>
                  <a:schemeClr val="tx1"/>
                </a:solidFill>
                <a:latin typeface="Times New Roman" panose="02020603050405020304" pitchFamily="18" charset="0"/>
              </a:defRPr>
            </a:lvl7pPr>
            <a:lvl8pPr marL="3614921" indent="-240994" defTabSz="984062" eaLnBrk="0" fontAlgn="base" hangingPunct="0">
              <a:spcBef>
                <a:spcPct val="0"/>
              </a:spcBef>
              <a:spcAft>
                <a:spcPct val="0"/>
              </a:spcAft>
              <a:defRPr sz="2500">
                <a:solidFill>
                  <a:schemeClr val="tx1"/>
                </a:solidFill>
                <a:latin typeface="Times New Roman" panose="02020603050405020304" pitchFamily="18" charset="0"/>
              </a:defRPr>
            </a:lvl8pPr>
            <a:lvl9pPr marL="4096911" indent="-240994" defTabSz="984062" eaLnBrk="0" fontAlgn="base" hangingPunct="0">
              <a:spcBef>
                <a:spcPct val="0"/>
              </a:spcBef>
              <a:spcAft>
                <a:spcPct val="0"/>
              </a:spcAft>
              <a:defRPr sz="2500">
                <a:solidFill>
                  <a:schemeClr val="tx1"/>
                </a:solidFill>
                <a:latin typeface="Times New Roman" panose="02020603050405020304" pitchFamily="18" charset="0"/>
              </a:defRPr>
            </a:lvl9pPr>
          </a:lstStyle>
          <a:p>
            <a:fld id="{38AE7D41-62D6-4731-A158-BC6B5151EB88}" type="slidenum">
              <a:rPr lang="en-GB" altLang="en-US" sz="1200"/>
              <a:pPr/>
              <a:t>6</a:t>
            </a:fld>
            <a:endParaRPr lang="en-GB" altLang="en-US" sz="1200"/>
          </a:p>
        </p:txBody>
      </p:sp>
      <p:sp>
        <p:nvSpPr>
          <p:cNvPr id="9219" name="Rectangle 2">
            <a:extLst>
              <a:ext uri="{FF2B5EF4-FFF2-40B4-BE49-F238E27FC236}">
                <a16:creationId xmlns:a16="http://schemas.microsoft.com/office/drawing/2014/main" id="{01A00B5E-BA6E-76DB-BF6B-FE90303CFABB}"/>
              </a:ext>
            </a:extLst>
          </p:cNvPr>
          <p:cNvSpPr>
            <a:spLocks noGrp="1" noRot="1" noChangeAspect="1" noChangeArrowheads="1" noTextEdit="1"/>
          </p:cNvSpPr>
          <p:nvPr>
            <p:ph type="sldImg"/>
          </p:nvPr>
        </p:nvSpPr>
        <p:spPr>
          <a:xfrm>
            <a:off x="146050" y="157163"/>
            <a:ext cx="6810375" cy="3830637"/>
          </a:xfrm>
          <a:ln/>
        </p:spPr>
        <p:txBody>
          <a:bodyPr/>
          <a:lstStyle/>
          <a:p>
            <a:endParaRPr lang="en-GB"/>
          </a:p>
        </p:txBody>
      </p:sp>
      <p:sp>
        <p:nvSpPr>
          <p:cNvPr id="9220" name="Rectangle 3">
            <a:extLst>
              <a:ext uri="{FF2B5EF4-FFF2-40B4-BE49-F238E27FC236}">
                <a16:creationId xmlns:a16="http://schemas.microsoft.com/office/drawing/2014/main" id="{8D6D64A4-137C-DFF9-AD67-C64DDFB3BFB6}"/>
              </a:ext>
            </a:extLst>
          </p:cNvPr>
          <p:cNvSpPr>
            <a:spLocks noGrp="1" noChangeArrowheads="1"/>
          </p:cNvSpPr>
          <p:nvPr>
            <p:ph type="body" idx="1"/>
          </p:nvPr>
        </p:nvSpPr>
        <p:spPr>
          <a:xfrm>
            <a:off x="122769" y="4111522"/>
            <a:ext cx="6903317" cy="538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500" dirty="0">
                <a:latin typeface="Arial" panose="020B0604020202020204" pitchFamily="34" charset="0"/>
              </a:rPr>
              <a:t>There are some well-known big challenges in providing for development in East Devon. A critical one is the high housing numbers that we need to accommodate, meaning that in the new local plan, we're looking at an average of 950 new homes a year across the district. It should be noted that this is roughly 20% less than national standard figures now say that we need to comply with (resulting from changes to the way these are calculated </a:t>
            </a:r>
            <a:r>
              <a:rPr lang="en-GB" altLang="en-US" sz="1500" dirty="0">
                <a:latin typeface="Arial" panose="020B0604020202020204" pitchFamily="34" charset="0"/>
                <a:cs typeface="Arial" panose="020B0604020202020204" pitchFamily="34" charset="0"/>
              </a:rPr>
              <a:t>introduced i</a:t>
            </a:r>
            <a:r>
              <a:rPr lang="en-GB" sz="1500" dirty="0">
                <a:latin typeface="Arial" panose="020B0604020202020204" pitchFamily="34" charset="0"/>
                <a:cs typeface="Arial" panose="020B0604020202020204" pitchFamily="34" charset="0"/>
              </a:rPr>
              <a:t>n 2024 with the revised National Planning Policy Framework and its updated standard method)</a:t>
            </a:r>
            <a:r>
              <a:rPr lang="en-GB" altLang="en-US" sz="1500" dirty="0">
                <a:latin typeface="Arial" panose="020B0604020202020204" pitchFamily="34" charset="0"/>
                <a:cs typeface="Arial" panose="020B0604020202020204" pitchFamily="34" charset="0"/>
              </a:rPr>
              <a:t>, but </a:t>
            </a:r>
            <a:r>
              <a:rPr lang="en-GB" altLang="en-US" sz="1500" dirty="0">
                <a:latin typeface="Arial" panose="020B0604020202020204" pitchFamily="34" charset="0"/>
              </a:rPr>
              <a:t>because we are progressing the Local Plan under a prescribed tight timescale of ‘transitional arrangements’, this allows us to go for the lower figure.  </a:t>
            </a:r>
          </a:p>
          <a:p>
            <a:pPr>
              <a:spcBef>
                <a:spcPts val="0"/>
              </a:spcBef>
            </a:pPr>
            <a:endParaRPr lang="en-GB" altLang="en-US" sz="1500" dirty="0">
              <a:latin typeface="Arial" panose="020B0604020202020204" pitchFamily="34" charset="0"/>
            </a:endParaRPr>
          </a:p>
          <a:p>
            <a:pPr>
              <a:spcBef>
                <a:spcPts val="0"/>
              </a:spcBef>
            </a:pPr>
            <a:r>
              <a:rPr lang="en-GB" altLang="en-US" sz="1500" dirty="0">
                <a:latin typeface="Arial" panose="020B0604020202020204" pitchFamily="34" charset="0"/>
              </a:rPr>
              <a:t>The housing numbers need to be viewed within the context of a clear growth agenda for east Devon, with a lot of growth seen in recent years, which will continue, particularly in the west of the district where there is a focal point for jobs and houses, being closer to Exeter. Where growth can be accommodated is of course also closely related to the great constraints and assets we have in the district.  We know there are stresses and strains on existing infrastructure and the need to plan for new infrastructure is also part of the work allied to the new plan. </a:t>
            </a:r>
          </a:p>
          <a:p>
            <a:pPr>
              <a:spcBef>
                <a:spcPts val="0"/>
              </a:spcBef>
            </a:pPr>
            <a:endParaRPr lang="en-GB" altLang="en-US" sz="1500" dirty="0">
              <a:latin typeface="Arial" panose="020B0604020202020204" pitchFamily="34" charset="0"/>
            </a:endParaRPr>
          </a:p>
          <a:p>
            <a:pPr>
              <a:spcBef>
                <a:spcPts val="0"/>
              </a:spcBef>
            </a:pPr>
            <a:r>
              <a:rPr lang="en-GB" altLang="en-US" sz="1500" i="1" dirty="0">
                <a:latin typeface="Arial" panose="020B0604020202020204" pitchFamily="34" charset="0"/>
              </a:rPr>
              <a:t>(n.b. there is an updated Infrastructure Delivery Plan (IDP) available to view in the Local Plan evidence library)</a:t>
            </a:r>
          </a:p>
        </p:txBody>
      </p:sp>
    </p:spTree>
    <p:extLst>
      <p:ext uri="{BB962C8B-B14F-4D97-AF65-F5344CB8AC3E}">
        <p14:creationId xmlns:p14="http://schemas.microsoft.com/office/powerpoint/2010/main" val="373082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196850"/>
            <a:ext cx="6808787" cy="3829050"/>
          </a:xfrm>
        </p:spPr>
      </p:sp>
      <p:sp>
        <p:nvSpPr>
          <p:cNvPr id="3" name="Notes Placeholder 2"/>
          <p:cNvSpPr>
            <a:spLocks noGrp="1"/>
          </p:cNvSpPr>
          <p:nvPr>
            <p:ph type="body" idx="1"/>
          </p:nvPr>
        </p:nvSpPr>
        <p:spPr>
          <a:xfrm>
            <a:off x="122597" y="4130549"/>
            <a:ext cx="6903318" cy="5821929"/>
          </a:xfrm>
        </p:spPr>
        <p:txBody>
          <a:bodyPr/>
          <a:lstStyle/>
          <a:p>
            <a:pPr>
              <a:spcBef>
                <a:spcPts val="0"/>
              </a:spcBef>
            </a:pPr>
            <a:r>
              <a:rPr lang="en-GB" sz="1500" dirty="0">
                <a:latin typeface="Arial" panose="020B0604020202020204" pitchFamily="34" charset="0"/>
                <a:cs typeface="Arial" panose="020B0604020202020204" pitchFamily="34" charset="0"/>
              </a:rPr>
              <a:t>We are very much tied by government agendas on timing for plan making; we have a new plan making system coming in next year and so we are moving forward under the “transitional arrangements”. These place time constraints on getting the plan in place, and we see achieving this under these and sooner rather than later as really quite critical for East Devon, for various reasons.</a:t>
            </a:r>
          </a:p>
          <a:p>
            <a:pPr>
              <a:spcBef>
                <a:spcPts val="0"/>
              </a:spcBef>
            </a:pPr>
            <a:endParaRPr lang="en-GB" sz="1500" dirty="0">
              <a:latin typeface="Arial" panose="020B0604020202020204" pitchFamily="34" charset="0"/>
              <a:cs typeface="Arial" panose="020B0604020202020204" pitchFamily="34" charset="0"/>
            </a:endParaRPr>
          </a:p>
          <a:p>
            <a:pPr>
              <a:spcBef>
                <a:spcPts val="0"/>
              </a:spcBef>
            </a:pPr>
            <a:r>
              <a:rPr lang="en-GB" sz="1500" dirty="0">
                <a:latin typeface="Arial" panose="020B0604020202020204" pitchFamily="34" charset="0"/>
                <a:cs typeface="Arial" panose="020B0604020202020204" pitchFamily="34" charset="0"/>
              </a:rPr>
              <a:t>Representations need to be received by 26</a:t>
            </a:r>
            <a:r>
              <a:rPr lang="en-GB" sz="1500" baseline="30000" dirty="0">
                <a:latin typeface="Arial" panose="020B0604020202020204" pitchFamily="34" charset="0"/>
                <a:cs typeface="Arial" panose="020B0604020202020204" pitchFamily="34" charset="0"/>
              </a:rPr>
              <a:t>th</a:t>
            </a:r>
            <a:r>
              <a:rPr lang="en-GB" sz="1500" dirty="0">
                <a:latin typeface="Arial" panose="020B0604020202020204" pitchFamily="34" charset="0"/>
                <a:cs typeface="Arial" panose="020B0604020202020204" pitchFamily="34" charset="0"/>
              </a:rPr>
              <a:t> January under the current (second and final) round of Regulation 19 stage consultation.  Using the transition arrangements, we are aiming to submit the plan for examination in Spring 2026.  It is at that point it goes to the planning inspector(s), and they effectively take charge.</a:t>
            </a:r>
          </a:p>
          <a:p>
            <a:pPr>
              <a:spcBef>
                <a:spcPts val="0"/>
              </a:spcBef>
            </a:pPr>
            <a:endParaRPr lang="en-GB" sz="1500" dirty="0">
              <a:latin typeface="Arial" panose="020B0604020202020204" pitchFamily="34" charset="0"/>
              <a:cs typeface="Arial" panose="020B0604020202020204" pitchFamily="34" charset="0"/>
            </a:endParaRPr>
          </a:p>
          <a:p>
            <a:pPr>
              <a:spcBef>
                <a:spcPts val="0"/>
              </a:spcBef>
            </a:pPr>
            <a:r>
              <a:rPr lang="en-GB" sz="1500" dirty="0">
                <a:latin typeface="Arial" panose="020B0604020202020204" pitchFamily="34" charset="0"/>
                <a:cs typeface="Arial" panose="020B0604020202020204" pitchFamily="34" charset="0"/>
              </a:rPr>
              <a:t>Part of the work of the Inspector(s) will be holding oral hearing sessions, where they will ask a series of questions and invite people to respond.  At these sessions, people can express their views and raise their challenges, and the Council will need to justify its position.</a:t>
            </a:r>
          </a:p>
          <a:p>
            <a:pPr>
              <a:spcBef>
                <a:spcPts val="0"/>
              </a:spcBef>
            </a:pPr>
            <a:endParaRPr lang="en-GB" sz="1500" dirty="0">
              <a:latin typeface="Arial" panose="020B0604020202020204" pitchFamily="34" charset="0"/>
              <a:cs typeface="Arial" panose="020B0604020202020204" pitchFamily="34" charset="0"/>
            </a:endParaRPr>
          </a:p>
          <a:p>
            <a:pPr>
              <a:spcBef>
                <a:spcPts val="0"/>
              </a:spcBef>
            </a:pPr>
            <a:r>
              <a:rPr lang="en-GB" sz="1500" dirty="0">
                <a:latin typeface="Arial" panose="020B0604020202020204" pitchFamily="34" charset="0"/>
                <a:cs typeface="Arial" panose="020B0604020202020204" pitchFamily="34" charset="0"/>
              </a:rPr>
              <a:t>We will have modifications through the examination process, and they will also need to be consulted on – assumed in 2027 - with plan adoption anticipated late 2027, potentially into 2028. </a:t>
            </a:r>
          </a:p>
          <a:p>
            <a:pPr>
              <a:spcBef>
                <a:spcPts val="0"/>
              </a:spcBef>
            </a:pP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71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26055-0398-C758-0840-A51047D31E83}"/>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0D80E6D4-24F1-DAA3-3A4E-89FA422CE1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62">
              <a:defRPr sz="2500">
                <a:solidFill>
                  <a:schemeClr val="tx1"/>
                </a:solidFill>
                <a:latin typeface="Times New Roman" panose="02020603050405020304" pitchFamily="18" charset="0"/>
              </a:defRPr>
            </a:lvl1pPr>
            <a:lvl2pPr marL="783233" indent="-301243" defTabSz="984062">
              <a:defRPr sz="2500">
                <a:solidFill>
                  <a:schemeClr val="tx1"/>
                </a:solidFill>
                <a:latin typeface="Times New Roman" panose="02020603050405020304" pitchFamily="18" charset="0"/>
              </a:defRPr>
            </a:lvl2pPr>
            <a:lvl3pPr marL="1204974" indent="-240994" defTabSz="984062">
              <a:defRPr sz="2500">
                <a:solidFill>
                  <a:schemeClr val="tx1"/>
                </a:solidFill>
                <a:latin typeface="Times New Roman" panose="02020603050405020304" pitchFamily="18" charset="0"/>
              </a:defRPr>
            </a:lvl3pPr>
            <a:lvl4pPr marL="1686963" indent="-240994" defTabSz="984062">
              <a:defRPr sz="2500">
                <a:solidFill>
                  <a:schemeClr val="tx1"/>
                </a:solidFill>
                <a:latin typeface="Times New Roman" panose="02020603050405020304" pitchFamily="18" charset="0"/>
              </a:defRPr>
            </a:lvl4pPr>
            <a:lvl5pPr marL="2168953" indent="-240994" defTabSz="984062">
              <a:defRPr sz="2500">
                <a:solidFill>
                  <a:schemeClr val="tx1"/>
                </a:solidFill>
                <a:latin typeface="Times New Roman" panose="02020603050405020304" pitchFamily="18" charset="0"/>
              </a:defRPr>
            </a:lvl5pPr>
            <a:lvl6pPr marL="2650942" indent="-240994" defTabSz="984062" eaLnBrk="0" fontAlgn="base" hangingPunct="0">
              <a:spcBef>
                <a:spcPct val="0"/>
              </a:spcBef>
              <a:spcAft>
                <a:spcPct val="0"/>
              </a:spcAft>
              <a:defRPr sz="2500">
                <a:solidFill>
                  <a:schemeClr val="tx1"/>
                </a:solidFill>
                <a:latin typeface="Times New Roman" panose="02020603050405020304" pitchFamily="18" charset="0"/>
              </a:defRPr>
            </a:lvl6pPr>
            <a:lvl7pPr marL="3132931" indent="-240994" defTabSz="984062" eaLnBrk="0" fontAlgn="base" hangingPunct="0">
              <a:spcBef>
                <a:spcPct val="0"/>
              </a:spcBef>
              <a:spcAft>
                <a:spcPct val="0"/>
              </a:spcAft>
              <a:defRPr sz="2500">
                <a:solidFill>
                  <a:schemeClr val="tx1"/>
                </a:solidFill>
                <a:latin typeface="Times New Roman" panose="02020603050405020304" pitchFamily="18" charset="0"/>
              </a:defRPr>
            </a:lvl7pPr>
            <a:lvl8pPr marL="3614921" indent="-240994" defTabSz="984062" eaLnBrk="0" fontAlgn="base" hangingPunct="0">
              <a:spcBef>
                <a:spcPct val="0"/>
              </a:spcBef>
              <a:spcAft>
                <a:spcPct val="0"/>
              </a:spcAft>
              <a:defRPr sz="2500">
                <a:solidFill>
                  <a:schemeClr val="tx1"/>
                </a:solidFill>
                <a:latin typeface="Times New Roman" panose="02020603050405020304" pitchFamily="18" charset="0"/>
              </a:defRPr>
            </a:lvl8pPr>
            <a:lvl9pPr marL="4096911" indent="-240994" defTabSz="984062" eaLnBrk="0" fontAlgn="base" hangingPunct="0">
              <a:spcBef>
                <a:spcPct val="0"/>
              </a:spcBef>
              <a:spcAft>
                <a:spcPct val="0"/>
              </a:spcAft>
              <a:defRPr sz="2500">
                <a:solidFill>
                  <a:schemeClr val="tx1"/>
                </a:solidFill>
                <a:latin typeface="Times New Roman" panose="02020603050405020304" pitchFamily="18" charset="0"/>
              </a:defRPr>
            </a:lvl9pPr>
          </a:lstStyle>
          <a:p>
            <a:fld id="{38AE7D41-62D6-4731-A158-BC6B5151EB88}" type="slidenum">
              <a:rPr lang="en-GB" altLang="en-US" sz="1200"/>
              <a:pPr/>
              <a:t>8</a:t>
            </a:fld>
            <a:endParaRPr lang="en-GB" altLang="en-US" sz="1200"/>
          </a:p>
        </p:txBody>
      </p:sp>
      <p:sp>
        <p:nvSpPr>
          <p:cNvPr id="9219" name="Rectangle 2">
            <a:extLst>
              <a:ext uri="{FF2B5EF4-FFF2-40B4-BE49-F238E27FC236}">
                <a16:creationId xmlns:a16="http://schemas.microsoft.com/office/drawing/2014/main" id="{0B51611F-6F16-65D6-652C-4D8F825EA8CC}"/>
              </a:ext>
            </a:extLst>
          </p:cNvPr>
          <p:cNvSpPr>
            <a:spLocks noGrp="1" noRot="1" noChangeAspect="1" noChangeArrowheads="1" noTextEdit="1"/>
          </p:cNvSpPr>
          <p:nvPr>
            <p:ph type="sldImg"/>
          </p:nvPr>
        </p:nvSpPr>
        <p:spPr>
          <a:xfrm>
            <a:off x="146050" y="125413"/>
            <a:ext cx="6810375" cy="3830637"/>
          </a:xfrm>
          <a:ln/>
        </p:spPr>
      </p:sp>
      <p:sp>
        <p:nvSpPr>
          <p:cNvPr id="9220" name="Rectangle 3">
            <a:extLst>
              <a:ext uri="{FF2B5EF4-FFF2-40B4-BE49-F238E27FC236}">
                <a16:creationId xmlns:a16="http://schemas.microsoft.com/office/drawing/2014/main" id="{FC4136BC-BFFB-AF88-A137-A573216543F5}"/>
              </a:ext>
            </a:extLst>
          </p:cNvPr>
          <p:cNvSpPr>
            <a:spLocks noGrp="1" noChangeArrowheads="1"/>
          </p:cNvSpPr>
          <p:nvPr>
            <p:ph type="body" idx="1"/>
          </p:nvPr>
        </p:nvSpPr>
        <p:spPr>
          <a:xfrm>
            <a:off x="122769" y="4098428"/>
            <a:ext cx="6903317" cy="60101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300" dirty="0">
                <a:latin typeface="Arial" panose="020B0604020202020204" pitchFamily="34" charset="0"/>
              </a:rPr>
              <a:t>This slide highlights key areas of change to the Plan/evidence base since the first Reg 19 stage consultation.  To appreciate all changes, it is important to go into the plan document itself and look throughout. </a:t>
            </a:r>
          </a:p>
          <a:p>
            <a:pPr>
              <a:spcBef>
                <a:spcPts val="0"/>
              </a:spcBef>
            </a:pPr>
            <a:endParaRPr lang="en-GB" altLang="en-US" sz="1300" dirty="0">
              <a:latin typeface="Arial" panose="020B0604020202020204" pitchFamily="34" charset="0"/>
            </a:endParaRPr>
          </a:p>
          <a:p>
            <a:pPr>
              <a:spcBef>
                <a:spcPts val="0"/>
              </a:spcBef>
            </a:pPr>
            <a:r>
              <a:rPr lang="en-GB" altLang="en-US" sz="1300" dirty="0">
                <a:latin typeface="Arial" panose="020B0604020202020204" pitchFamily="34" charset="0"/>
              </a:rPr>
              <a:t>There are various factors that have driven the changes to the plan and led to refinement / sharpening of some policies, including feedback from consultation, new evidence, and correction of factual errors in some cases.  </a:t>
            </a:r>
          </a:p>
          <a:p>
            <a:pPr>
              <a:spcBef>
                <a:spcPts val="0"/>
              </a:spcBef>
            </a:pPr>
            <a:endParaRPr lang="en-GB" altLang="en-US" sz="1300" dirty="0">
              <a:latin typeface="Arial" panose="020B0604020202020204" pitchFamily="34" charset="0"/>
            </a:endParaRPr>
          </a:p>
          <a:p>
            <a:pPr>
              <a:spcBef>
                <a:spcPts val="0"/>
              </a:spcBef>
            </a:pPr>
            <a:r>
              <a:rPr lang="en-GB" altLang="en-US" sz="1300" dirty="0">
                <a:latin typeface="Arial" panose="020B0604020202020204" pitchFamily="34" charset="0"/>
              </a:rPr>
              <a:t>Examples of changes are:</a:t>
            </a:r>
          </a:p>
          <a:p>
            <a:pPr marL="177742" indent="-177742">
              <a:spcBef>
                <a:spcPts val="0"/>
              </a:spcBef>
              <a:buFont typeface="Arial" panose="020B0604020202020204" pitchFamily="34" charset="0"/>
              <a:buChar char="•"/>
            </a:pPr>
            <a:r>
              <a:rPr lang="en-GB" altLang="en-US" sz="1300" b="1" dirty="0">
                <a:latin typeface="Arial" panose="020B0604020202020204" pitchFamily="34" charset="0"/>
              </a:rPr>
              <a:t>Designated Neighbourhood Areas housing requirement figures </a:t>
            </a:r>
            <a:r>
              <a:rPr lang="en-GB" altLang="en-US" sz="1300" dirty="0">
                <a:latin typeface="Arial" panose="020B0604020202020204" pitchFamily="34" charset="0"/>
              </a:rPr>
              <a:t>where we have refreshed the housing numbers (reflecting latest monitoring data and site allocations).  These figures are important for local communities for neighbourhood planning purposes, as they tell you about the scale of development in your plan areas (where designated).</a:t>
            </a:r>
          </a:p>
          <a:p>
            <a:pPr marL="177742" indent="-177742">
              <a:spcBef>
                <a:spcPts val="0"/>
              </a:spcBef>
              <a:buFont typeface="Arial" panose="020B0604020202020204" pitchFamily="34" charset="0"/>
              <a:buChar char="•"/>
            </a:pPr>
            <a:r>
              <a:rPr lang="en-GB" altLang="en-US" sz="1300" b="1" dirty="0">
                <a:latin typeface="Arial" panose="020B0604020202020204" pitchFamily="34" charset="0"/>
              </a:rPr>
              <a:t>Habitat mitigation </a:t>
            </a:r>
            <a:r>
              <a:rPr lang="en-GB" altLang="en-US" sz="1300" dirty="0">
                <a:latin typeface="Arial" panose="020B0604020202020204" pitchFamily="34" charset="0"/>
              </a:rPr>
              <a:t>– further work and resultant policy changes linked to the key biodiversity sites in the district, such as the </a:t>
            </a:r>
            <a:r>
              <a:rPr lang="en-GB" altLang="en-US" sz="1300" dirty="0" err="1">
                <a:latin typeface="Arial" panose="020B0604020202020204" pitchFamily="34" charset="0"/>
              </a:rPr>
              <a:t>Pebblebed</a:t>
            </a:r>
            <a:r>
              <a:rPr lang="en-GB" altLang="en-US" sz="1300" dirty="0">
                <a:latin typeface="Arial" panose="020B0604020202020204" pitchFamily="34" charset="0"/>
              </a:rPr>
              <a:t> Heaths, for which there are very strict and definite rules that we must follow.</a:t>
            </a:r>
          </a:p>
          <a:p>
            <a:pPr marL="177742" indent="-177742">
              <a:spcBef>
                <a:spcPts val="0"/>
              </a:spcBef>
              <a:buFont typeface="Arial" panose="020B0604020202020204" pitchFamily="34" charset="0"/>
              <a:buChar char="•"/>
            </a:pPr>
            <a:r>
              <a:rPr lang="en-GB" altLang="en-US" sz="1300" b="1" dirty="0">
                <a:latin typeface="Arial" panose="020B0604020202020204" pitchFamily="34" charset="0"/>
              </a:rPr>
              <a:t>Electric vehicle charging </a:t>
            </a:r>
            <a:r>
              <a:rPr lang="en-GB" altLang="en-US" sz="1300" dirty="0">
                <a:latin typeface="Arial" panose="020B0604020202020204" pitchFamily="34" charset="0"/>
              </a:rPr>
              <a:t>- greater emphasis on this, in part a reflection of environmental concerns generally but also links into habitat concerns and particularly air quality issues.  </a:t>
            </a:r>
          </a:p>
          <a:p>
            <a:pPr marL="177742" indent="-177742">
              <a:spcBef>
                <a:spcPts val="0"/>
              </a:spcBef>
              <a:buFont typeface="Arial" panose="020B0604020202020204" pitchFamily="34" charset="0"/>
              <a:buChar char="•"/>
            </a:pPr>
            <a:r>
              <a:rPr lang="en-GB" altLang="en-US" sz="1300" b="1" dirty="0">
                <a:latin typeface="Arial" panose="020B0604020202020204" pitchFamily="34" charset="0"/>
              </a:rPr>
              <a:t>Flooding matters / flooding considerations on water quality </a:t>
            </a:r>
            <a:r>
              <a:rPr lang="en-GB" altLang="en-US" sz="1300" dirty="0">
                <a:latin typeface="Arial" panose="020B0604020202020204" pitchFamily="34" charset="0"/>
              </a:rPr>
              <a:t>– new evidence informing policy and policy changes (more on this later regarding Water Cycle Study)</a:t>
            </a:r>
          </a:p>
          <a:p>
            <a:pPr marL="177742" indent="-177742">
              <a:spcBef>
                <a:spcPts val="0"/>
              </a:spcBef>
              <a:buFont typeface="Arial" panose="020B0604020202020204" pitchFamily="34" charset="0"/>
              <a:buChar char="•"/>
            </a:pPr>
            <a:r>
              <a:rPr lang="en-GB" altLang="en-US" sz="1300" b="1" dirty="0">
                <a:latin typeface="Arial" panose="020B0604020202020204" pitchFamily="34" charset="0"/>
              </a:rPr>
              <a:t>National Landscapes </a:t>
            </a:r>
            <a:r>
              <a:rPr lang="en-GB" altLang="en-US" sz="1300" dirty="0">
                <a:latin typeface="Arial" panose="020B0604020202020204" pitchFamily="34" charset="0"/>
              </a:rPr>
              <a:t>– in response to the shift in the government agenda for these protected landscapes, with more emphasis on conserving and enhancing. This does not mean they cannot be built in, but it is setting the tone of policy in terms of what development can go into NL’s, how development responds to them, and how we seek to get enhancement out of the development process.  </a:t>
            </a:r>
          </a:p>
        </p:txBody>
      </p:sp>
    </p:spTree>
    <p:extLst>
      <p:ext uri="{BB962C8B-B14F-4D97-AF65-F5344CB8AC3E}">
        <p14:creationId xmlns:p14="http://schemas.microsoft.com/office/powerpoint/2010/main" val="119418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8EF3D-EBB0-0C4B-DB40-92DC009596BF}"/>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47363656-B915-9002-1E46-618904F7C9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62">
              <a:defRPr sz="2500">
                <a:solidFill>
                  <a:schemeClr val="tx1"/>
                </a:solidFill>
                <a:latin typeface="Times New Roman" panose="02020603050405020304" pitchFamily="18" charset="0"/>
              </a:defRPr>
            </a:lvl1pPr>
            <a:lvl2pPr marL="783233" indent="-301243" defTabSz="984062">
              <a:defRPr sz="2500">
                <a:solidFill>
                  <a:schemeClr val="tx1"/>
                </a:solidFill>
                <a:latin typeface="Times New Roman" panose="02020603050405020304" pitchFamily="18" charset="0"/>
              </a:defRPr>
            </a:lvl2pPr>
            <a:lvl3pPr marL="1204974" indent="-240994" defTabSz="984062">
              <a:defRPr sz="2500">
                <a:solidFill>
                  <a:schemeClr val="tx1"/>
                </a:solidFill>
                <a:latin typeface="Times New Roman" panose="02020603050405020304" pitchFamily="18" charset="0"/>
              </a:defRPr>
            </a:lvl3pPr>
            <a:lvl4pPr marL="1686963" indent="-240994" defTabSz="984062">
              <a:defRPr sz="2500">
                <a:solidFill>
                  <a:schemeClr val="tx1"/>
                </a:solidFill>
                <a:latin typeface="Times New Roman" panose="02020603050405020304" pitchFamily="18" charset="0"/>
              </a:defRPr>
            </a:lvl4pPr>
            <a:lvl5pPr marL="2168953" indent="-240994" defTabSz="984062">
              <a:defRPr sz="2500">
                <a:solidFill>
                  <a:schemeClr val="tx1"/>
                </a:solidFill>
                <a:latin typeface="Times New Roman" panose="02020603050405020304" pitchFamily="18" charset="0"/>
              </a:defRPr>
            </a:lvl5pPr>
            <a:lvl6pPr marL="2650942" indent="-240994" defTabSz="984062" eaLnBrk="0" fontAlgn="base" hangingPunct="0">
              <a:spcBef>
                <a:spcPct val="0"/>
              </a:spcBef>
              <a:spcAft>
                <a:spcPct val="0"/>
              </a:spcAft>
              <a:defRPr sz="2500">
                <a:solidFill>
                  <a:schemeClr val="tx1"/>
                </a:solidFill>
                <a:latin typeface="Times New Roman" panose="02020603050405020304" pitchFamily="18" charset="0"/>
              </a:defRPr>
            </a:lvl6pPr>
            <a:lvl7pPr marL="3132931" indent="-240994" defTabSz="984062" eaLnBrk="0" fontAlgn="base" hangingPunct="0">
              <a:spcBef>
                <a:spcPct val="0"/>
              </a:spcBef>
              <a:spcAft>
                <a:spcPct val="0"/>
              </a:spcAft>
              <a:defRPr sz="2500">
                <a:solidFill>
                  <a:schemeClr val="tx1"/>
                </a:solidFill>
                <a:latin typeface="Times New Roman" panose="02020603050405020304" pitchFamily="18" charset="0"/>
              </a:defRPr>
            </a:lvl7pPr>
            <a:lvl8pPr marL="3614921" indent="-240994" defTabSz="984062" eaLnBrk="0" fontAlgn="base" hangingPunct="0">
              <a:spcBef>
                <a:spcPct val="0"/>
              </a:spcBef>
              <a:spcAft>
                <a:spcPct val="0"/>
              </a:spcAft>
              <a:defRPr sz="2500">
                <a:solidFill>
                  <a:schemeClr val="tx1"/>
                </a:solidFill>
                <a:latin typeface="Times New Roman" panose="02020603050405020304" pitchFamily="18" charset="0"/>
              </a:defRPr>
            </a:lvl8pPr>
            <a:lvl9pPr marL="4096911" indent="-240994" defTabSz="984062" eaLnBrk="0" fontAlgn="base" hangingPunct="0">
              <a:spcBef>
                <a:spcPct val="0"/>
              </a:spcBef>
              <a:spcAft>
                <a:spcPct val="0"/>
              </a:spcAft>
              <a:defRPr sz="2500">
                <a:solidFill>
                  <a:schemeClr val="tx1"/>
                </a:solidFill>
                <a:latin typeface="Times New Roman" panose="02020603050405020304" pitchFamily="18" charset="0"/>
              </a:defRPr>
            </a:lvl9pPr>
          </a:lstStyle>
          <a:p>
            <a:fld id="{38AE7D41-62D6-4731-A158-BC6B5151EB88}" type="slidenum">
              <a:rPr lang="en-GB" altLang="en-US" sz="1200"/>
              <a:pPr/>
              <a:t>9</a:t>
            </a:fld>
            <a:endParaRPr lang="en-GB" altLang="en-US" sz="1200"/>
          </a:p>
        </p:txBody>
      </p:sp>
      <p:sp>
        <p:nvSpPr>
          <p:cNvPr id="9219" name="Rectangle 2">
            <a:extLst>
              <a:ext uri="{FF2B5EF4-FFF2-40B4-BE49-F238E27FC236}">
                <a16:creationId xmlns:a16="http://schemas.microsoft.com/office/drawing/2014/main" id="{F07D4857-9553-3AEF-D02D-9524D6B67224}"/>
              </a:ext>
            </a:extLst>
          </p:cNvPr>
          <p:cNvSpPr>
            <a:spLocks noGrp="1" noRot="1" noChangeAspect="1" noChangeArrowheads="1" noTextEdit="1"/>
          </p:cNvSpPr>
          <p:nvPr>
            <p:ph type="sldImg"/>
          </p:nvPr>
        </p:nvSpPr>
        <p:spPr>
          <a:xfrm>
            <a:off x="146050" y="169863"/>
            <a:ext cx="6810375" cy="3830637"/>
          </a:xfrm>
          <a:ln/>
        </p:spPr>
        <p:txBody>
          <a:bodyPr/>
          <a:lstStyle/>
          <a:p>
            <a:endParaRPr lang="en-GB"/>
          </a:p>
        </p:txBody>
      </p:sp>
      <p:sp>
        <p:nvSpPr>
          <p:cNvPr id="9220" name="Rectangle 3">
            <a:extLst>
              <a:ext uri="{FF2B5EF4-FFF2-40B4-BE49-F238E27FC236}">
                <a16:creationId xmlns:a16="http://schemas.microsoft.com/office/drawing/2014/main" id="{298B6070-D8C6-9DAA-7699-491F5DE03910}"/>
              </a:ext>
            </a:extLst>
          </p:cNvPr>
          <p:cNvSpPr>
            <a:spLocks noGrp="1" noChangeArrowheads="1"/>
          </p:cNvSpPr>
          <p:nvPr>
            <p:ph type="body" idx="1"/>
          </p:nvPr>
        </p:nvSpPr>
        <p:spPr>
          <a:xfrm>
            <a:off x="100372" y="4316396"/>
            <a:ext cx="6903317" cy="46303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500" dirty="0">
                <a:latin typeface="Arial" panose="020B0604020202020204" pitchFamily="34" charset="0"/>
                <a:cs typeface="Arial" panose="020B0604020202020204" pitchFamily="34" charset="0"/>
              </a:rPr>
              <a:t>This final consultation is very specific in its ask - it's seeking representations on the soundness and legal compliance of the proposed plan, as required by the National Planning Policy Framework. Local plans must be prepared in accordance with the NPPF, which states that a plan is sound if it meets the following test:</a:t>
            </a:r>
          </a:p>
          <a:p>
            <a:pPr marL="177742" indent="-177742">
              <a:buFont typeface="Arial" panose="020B0604020202020204" pitchFamily="34" charset="0"/>
              <a:buChar char="•"/>
            </a:pPr>
            <a:r>
              <a:rPr lang="en-GB" sz="1500" dirty="0">
                <a:latin typeface="Arial" panose="020B0604020202020204" pitchFamily="34" charset="0"/>
                <a:cs typeface="Arial" panose="020B0604020202020204" pitchFamily="34" charset="0"/>
              </a:rPr>
              <a:t>Positively prepared.</a:t>
            </a:r>
          </a:p>
          <a:p>
            <a:pPr marL="177742" indent="-177742">
              <a:buFont typeface="Arial" panose="020B0604020202020204" pitchFamily="34" charset="0"/>
              <a:buChar char="•"/>
            </a:pPr>
            <a:r>
              <a:rPr lang="en-GB" sz="1500" dirty="0">
                <a:latin typeface="Arial" panose="020B0604020202020204" pitchFamily="34" charset="0"/>
                <a:cs typeface="Arial" panose="020B0604020202020204" pitchFamily="34" charset="0"/>
              </a:rPr>
              <a:t>Justified.</a:t>
            </a:r>
          </a:p>
          <a:p>
            <a:pPr marL="177742" indent="-177742">
              <a:buFont typeface="Arial" panose="020B0604020202020204" pitchFamily="34" charset="0"/>
              <a:buChar char="•"/>
            </a:pPr>
            <a:r>
              <a:rPr lang="en-GB" sz="1500" dirty="0">
                <a:latin typeface="Arial" panose="020B0604020202020204" pitchFamily="34" charset="0"/>
                <a:cs typeface="Arial" panose="020B0604020202020204" pitchFamily="34" charset="0"/>
              </a:rPr>
              <a:t>Effective and consistent with national policy in regard to compliance.</a:t>
            </a:r>
          </a:p>
        </p:txBody>
      </p:sp>
    </p:spTree>
    <p:extLst>
      <p:ext uri="{BB962C8B-B14F-4D97-AF65-F5344CB8AC3E}">
        <p14:creationId xmlns:p14="http://schemas.microsoft.com/office/powerpoint/2010/main" val="152022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FF9B-0E3A-DEF7-C094-937B32C6E6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0ED4A0-D43B-9E93-EEA6-8553682C71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592059-3CEB-36D1-EDC6-CFB081BC0FC9}"/>
              </a:ext>
            </a:extLst>
          </p:cNvPr>
          <p:cNvSpPr>
            <a:spLocks noGrp="1"/>
          </p:cNvSpPr>
          <p:nvPr>
            <p:ph type="dt" sz="half" idx="10"/>
          </p:nvPr>
        </p:nvSpPr>
        <p:spPr/>
        <p:txBody>
          <a:bodyPr/>
          <a:lstStyle/>
          <a:p>
            <a:fld id="{238994DC-2201-4EFF-B222-8114564FDC38}" type="datetimeFigureOut">
              <a:rPr lang="en-GB" smtClean="0"/>
              <a:t>02/03/2026</a:t>
            </a:fld>
            <a:endParaRPr lang="en-GB"/>
          </a:p>
        </p:txBody>
      </p:sp>
      <p:sp>
        <p:nvSpPr>
          <p:cNvPr id="5" name="Footer Placeholder 4">
            <a:extLst>
              <a:ext uri="{FF2B5EF4-FFF2-40B4-BE49-F238E27FC236}">
                <a16:creationId xmlns:a16="http://schemas.microsoft.com/office/drawing/2014/main" id="{EFF1D353-4BD6-2DE6-93BF-584C69E8C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A398D2-078C-B101-DBF8-8F8E2915937D}"/>
              </a:ext>
            </a:extLst>
          </p:cNvPr>
          <p:cNvSpPr>
            <a:spLocks noGrp="1"/>
          </p:cNvSpPr>
          <p:nvPr>
            <p:ph type="sldNum" sz="quarter" idx="12"/>
          </p:nvPr>
        </p:nvSpPr>
        <p:spPr/>
        <p:txBody>
          <a:bodyPr/>
          <a:lstStyle/>
          <a:p>
            <a:fld id="{196EAA0F-B52D-49D7-99D3-5FAF0C9709A2}" type="slidenum">
              <a:rPr lang="en-GB" smtClean="0"/>
              <a:t>‹#›</a:t>
            </a:fld>
            <a:endParaRPr lang="en-GB"/>
          </a:p>
        </p:txBody>
      </p:sp>
    </p:spTree>
    <p:extLst>
      <p:ext uri="{BB962C8B-B14F-4D97-AF65-F5344CB8AC3E}">
        <p14:creationId xmlns:p14="http://schemas.microsoft.com/office/powerpoint/2010/main" val="136621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E8DA-8F42-435B-6820-A20AE5896D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DA42BD-F397-BD60-CCFB-E2BBC7B101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3A26A2-9B4B-373D-7072-49AD16156E8F}"/>
              </a:ext>
            </a:extLst>
          </p:cNvPr>
          <p:cNvSpPr>
            <a:spLocks noGrp="1"/>
          </p:cNvSpPr>
          <p:nvPr>
            <p:ph type="dt" sz="half" idx="10"/>
          </p:nvPr>
        </p:nvSpPr>
        <p:spPr/>
        <p:txBody>
          <a:bodyPr/>
          <a:lstStyle/>
          <a:p>
            <a:fld id="{238994DC-2201-4EFF-B222-8114564FDC38}" type="datetimeFigureOut">
              <a:rPr lang="en-GB" smtClean="0"/>
              <a:t>02/03/2026</a:t>
            </a:fld>
            <a:endParaRPr lang="en-GB"/>
          </a:p>
        </p:txBody>
      </p:sp>
      <p:sp>
        <p:nvSpPr>
          <p:cNvPr id="5" name="Footer Placeholder 4">
            <a:extLst>
              <a:ext uri="{FF2B5EF4-FFF2-40B4-BE49-F238E27FC236}">
                <a16:creationId xmlns:a16="http://schemas.microsoft.com/office/drawing/2014/main" id="{48A6392B-C1DB-27F8-7CDD-56A9518E7D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4B4E8-7D78-D334-42D1-168915DB081A}"/>
              </a:ext>
            </a:extLst>
          </p:cNvPr>
          <p:cNvSpPr>
            <a:spLocks noGrp="1"/>
          </p:cNvSpPr>
          <p:nvPr>
            <p:ph type="sldNum" sz="quarter" idx="12"/>
          </p:nvPr>
        </p:nvSpPr>
        <p:spPr/>
        <p:txBody>
          <a:bodyPr/>
          <a:lstStyle/>
          <a:p>
            <a:fld id="{196EAA0F-B52D-49D7-99D3-5FAF0C9709A2}" type="slidenum">
              <a:rPr lang="en-GB" smtClean="0"/>
              <a:t>‹#›</a:t>
            </a:fld>
            <a:endParaRPr lang="en-GB"/>
          </a:p>
        </p:txBody>
      </p:sp>
    </p:spTree>
    <p:extLst>
      <p:ext uri="{BB962C8B-B14F-4D97-AF65-F5344CB8AC3E}">
        <p14:creationId xmlns:p14="http://schemas.microsoft.com/office/powerpoint/2010/main" val="429403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EC964C-700B-275E-097A-9849132362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2FC992-12E3-F01D-F93C-C5DD493753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7BBA0-39C8-8533-FE56-99F9730CE029}"/>
              </a:ext>
            </a:extLst>
          </p:cNvPr>
          <p:cNvSpPr>
            <a:spLocks noGrp="1"/>
          </p:cNvSpPr>
          <p:nvPr>
            <p:ph type="dt" sz="half" idx="10"/>
          </p:nvPr>
        </p:nvSpPr>
        <p:spPr/>
        <p:txBody>
          <a:bodyPr/>
          <a:lstStyle/>
          <a:p>
            <a:fld id="{238994DC-2201-4EFF-B222-8114564FDC38}" type="datetimeFigureOut">
              <a:rPr lang="en-GB" smtClean="0"/>
              <a:t>02/03/2026</a:t>
            </a:fld>
            <a:endParaRPr lang="en-GB"/>
          </a:p>
        </p:txBody>
      </p:sp>
      <p:sp>
        <p:nvSpPr>
          <p:cNvPr id="5" name="Footer Placeholder 4">
            <a:extLst>
              <a:ext uri="{FF2B5EF4-FFF2-40B4-BE49-F238E27FC236}">
                <a16:creationId xmlns:a16="http://schemas.microsoft.com/office/drawing/2014/main" id="{7B4CCCB8-7E8F-754C-A194-9527CABA8D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96F9C3-8FC4-665C-002B-EF9E490AB283}"/>
              </a:ext>
            </a:extLst>
          </p:cNvPr>
          <p:cNvSpPr>
            <a:spLocks noGrp="1"/>
          </p:cNvSpPr>
          <p:nvPr>
            <p:ph type="sldNum" sz="quarter" idx="12"/>
          </p:nvPr>
        </p:nvSpPr>
        <p:spPr/>
        <p:txBody>
          <a:bodyPr/>
          <a:lstStyle/>
          <a:p>
            <a:fld id="{196EAA0F-B52D-49D7-99D3-5FAF0C9709A2}" type="slidenum">
              <a:rPr lang="en-GB" smtClean="0"/>
              <a:t>‹#›</a:t>
            </a:fld>
            <a:endParaRPr lang="en-GB"/>
          </a:p>
        </p:txBody>
      </p:sp>
    </p:spTree>
    <p:extLst>
      <p:ext uri="{BB962C8B-B14F-4D97-AF65-F5344CB8AC3E}">
        <p14:creationId xmlns:p14="http://schemas.microsoft.com/office/powerpoint/2010/main" val="2336459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rgbClr val="65B32E"/>
        </a:solidFill>
        <a:effectLst/>
      </p:bgPr>
    </p:bg>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94913" y="5302250"/>
            <a:ext cx="1258887" cy="11001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38200" y="-1"/>
            <a:ext cx="10515600" cy="5904689"/>
          </a:xfrm>
          <a:prstGeom prst="rect">
            <a:avLst/>
          </a:prstGeom>
        </p:spPr>
        <p:txBody>
          <a:bodyPr anchor="ctr">
            <a:normAutofit/>
          </a:bodyPr>
          <a:lstStyle>
            <a:lvl1pPr algn="l">
              <a:defRPr sz="7000" b="1" baseline="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9415237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9D16-F966-F337-C02A-EEB8CCFB67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3687EF-80F6-4DCE-6D2C-40695638E7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FD18ED-9EE5-EFFD-696A-A49A109A7796}"/>
              </a:ext>
            </a:extLst>
          </p:cNvPr>
          <p:cNvSpPr>
            <a:spLocks noGrp="1"/>
          </p:cNvSpPr>
          <p:nvPr>
            <p:ph type="dt" sz="half" idx="10"/>
          </p:nvPr>
        </p:nvSpPr>
        <p:spPr/>
        <p:txBody>
          <a:bodyPr/>
          <a:lstStyle/>
          <a:p>
            <a:fld id="{238994DC-2201-4EFF-B222-8114564FDC38}" type="datetimeFigureOut">
              <a:rPr lang="en-GB" smtClean="0"/>
              <a:t>02/03/2026</a:t>
            </a:fld>
            <a:endParaRPr lang="en-GB"/>
          </a:p>
        </p:txBody>
      </p:sp>
      <p:sp>
        <p:nvSpPr>
          <p:cNvPr id="5" name="Footer Placeholder 4">
            <a:extLst>
              <a:ext uri="{FF2B5EF4-FFF2-40B4-BE49-F238E27FC236}">
                <a16:creationId xmlns:a16="http://schemas.microsoft.com/office/drawing/2014/main" id="{AB3093C3-CCD5-BFD3-6974-6254D3139F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F66679-DBA4-4A6B-6E1F-9719AC12EA64}"/>
              </a:ext>
            </a:extLst>
          </p:cNvPr>
          <p:cNvSpPr>
            <a:spLocks noGrp="1"/>
          </p:cNvSpPr>
          <p:nvPr>
            <p:ph type="sldNum" sz="quarter" idx="12"/>
          </p:nvPr>
        </p:nvSpPr>
        <p:spPr/>
        <p:txBody>
          <a:bodyPr/>
          <a:lstStyle/>
          <a:p>
            <a:fld id="{196EAA0F-B52D-49D7-99D3-5FAF0C9709A2}" type="slidenum">
              <a:rPr lang="en-GB" smtClean="0"/>
              <a:t>‹#›</a:t>
            </a:fld>
            <a:endParaRPr lang="en-GB"/>
          </a:p>
        </p:txBody>
      </p:sp>
    </p:spTree>
    <p:extLst>
      <p:ext uri="{BB962C8B-B14F-4D97-AF65-F5344CB8AC3E}">
        <p14:creationId xmlns:p14="http://schemas.microsoft.com/office/powerpoint/2010/main" val="46564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6A74-C386-D78F-318B-3DE255697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6349CF-B4DC-5F65-9445-C0CA79BD1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51F286-AD8F-F0C7-A145-5ED810098F30}"/>
              </a:ext>
            </a:extLst>
          </p:cNvPr>
          <p:cNvSpPr>
            <a:spLocks noGrp="1"/>
          </p:cNvSpPr>
          <p:nvPr>
            <p:ph type="dt" sz="half" idx="10"/>
          </p:nvPr>
        </p:nvSpPr>
        <p:spPr/>
        <p:txBody>
          <a:bodyPr/>
          <a:lstStyle/>
          <a:p>
            <a:fld id="{238994DC-2201-4EFF-B222-8114564FDC38}" type="datetimeFigureOut">
              <a:rPr lang="en-GB" smtClean="0"/>
              <a:t>02/03/2026</a:t>
            </a:fld>
            <a:endParaRPr lang="en-GB"/>
          </a:p>
        </p:txBody>
      </p:sp>
      <p:sp>
        <p:nvSpPr>
          <p:cNvPr id="5" name="Footer Placeholder 4">
            <a:extLst>
              <a:ext uri="{FF2B5EF4-FFF2-40B4-BE49-F238E27FC236}">
                <a16:creationId xmlns:a16="http://schemas.microsoft.com/office/drawing/2014/main" id="{917FAD9A-83DB-0DDE-282F-31F22BB4AA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7ABC94-AA70-7853-2D5B-DEEEC0090446}"/>
              </a:ext>
            </a:extLst>
          </p:cNvPr>
          <p:cNvSpPr>
            <a:spLocks noGrp="1"/>
          </p:cNvSpPr>
          <p:nvPr>
            <p:ph type="sldNum" sz="quarter" idx="12"/>
          </p:nvPr>
        </p:nvSpPr>
        <p:spPr/>
        <p:txBody>
          <a:bodyPr/>
          <a:lstStyle/>
          <a:p>
            <a:fld id="{196EAA0F-B52D-49D7-99D3-5FAF0C9709A2}" type="slidenum">
              <a:rPr lang="en-GB" smtClean="0"/>
              <a:t>‹#›</a:t>
            </a:fld>
            <a:endParaRPr lang="en-GB"/>
          </a:p>
        </p:txBody>
      </p:sp>
    </p:spTree>
    <p:extLst>
      <p:ext uri="{BB962C8B-B14F-4D97-AF65-F5344CB8AC3E}">
        <p14:creationId xmlns:p14="http://schemas.microsoft.com/office/powerpoint/2010/main" val="148996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4378-D593-0AD3-F171-4C8E992FFA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B156A1-AF5A-6779-07C3-594C365613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F45516-6BA4-576C-C77B-A351DC2211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2A4273-2ECA-32C2-9A1E-DE3B259E2703}"/>
              </a:ext>
            </a:extLst>
          </p:cNvPr>
          <p:cNvSpPr>
            <a:spLocks noGrp="1"/>
          </p:cNvSpPr>
          <p:nvPr>
            <p:ph type="dt" sz="half" idx="10"/>
          </p:nvPr>
        </p:nvSpPr>
        <p:spPr/>
        <p:txBody>
          <a:bodyPr/>
          <a:lstStyle/>
          <a:p>
            <a:fld id="{238994DC-2201-4EFF-B222-8114564FDC38}" type="datetimeFigureOut">
              <a:rPr lang="en-GB" smtClean="0"/>
              <a:t>02/03/2026</a:t>
            </a:fld>
            <a:endParaRPr lang="en-GB"/>
          </a:p>
        </p:txBody>
      </p:sp>
      <p:sp>
        <p:nvSpPr>
          <p:cNvPr id="6" name="Footer Placeholder 5">
            <a:extLst>
              <a:ext uri="{FF2B5EF4-FFF2-40B4-BE49-F238E27FC236}">
                <a16:creationId xmlns:a16="http://schemas.microsoft.com/office/drawing/2014/main" id="{5090C749-83C5-E2ED-2A54-3C8DB39077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4BB71E-A8C3-FFA5-2A00-BDD9D701BD08}"/>
              </a:ext>
            </a:extLst>
          </p:cNvPr>
          <p:cNvSpPr>
            <a:spLocks noGrp="1"/>
          </p:cNvSpPr>
          <p:nvPr>
            <p:ph type="sldNum" sz="quarter" idx="12"/>
          </p:nvPr>
        </p:nvSpPr>
        <p:spPr/>
        <p:txBody>
          <a:bodyPr/>
          <a:lstStyle/>
          <a:p>
            <a:fld id="{196EAA0F-B52D-49D7-99D3-5FAF0C9709A2}" type="slidenum">
              <a:rPr lang="en-GB" smtClean="0"/>
              <a:t>‹#›</a:t>
            </a:fld>
            <a:endParaRPr lang="en-GB"/>
          </a:p>
        </p:txBody>
      </p:sp>
    </p:spTree>
    <p:extLst>
      <p:ext uri="{BB962C8B-B14F-4D97-AF65-F5344CB8AC3E}">
        <p14:creationId xmlns:p14="http://schemas.microsoft.com/office/powerpoint/2010/main" val="113897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F9F3-1C4D-90CB-E98C-5C4D460E7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7CAF6C-1847-5765-609B-B98FA38C3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E4DE64-39D6-F24B-F996-A00060E63E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79E50A-9294-FD3E-ECAD-B093D77D9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FA6796-467A-949C-C40C-D57374A4A6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B76AEA-423F-ED15-CB1A-BE15B348186C}"/>
              </a:ext>
            </a:extLst>
          </p:cNvPr>
          <p:cNvSpPr>
            <a:spLocks noGrp="1"/>
          </p:cNvSpPr>
          <p:nvPr>
            <p:ph type="dt" sz="half" idx="10"/>
          </p:nvPr>
        </p:nvSpPr>
        <p:spPr/>
        <p:txBody>
          <a:bodyPr/>
          <a:lstStyle/>
          <a:p>
            <a:fld id="{238994DC-2201-4EFF-B222-8114564FDC38}" type="datetimeFigureOut">
              <a:rPr lang="en-GB" smtClean="0"/>
              <a:t>02/03/2026</a:t>
            </a:fld>
            <a:endParaRPr lang="en-GB"/>
          </a:p>
        </p:txBody>
      </p:sp>
      <p:sp>
        <p:nvSpPr>
          <p:cNvPr id="8" name="Footer Placeholder 7">
            <a:extLst>
              <a:ext uri="{FF2B5EF4-FFF2-40B4-BE49-F238E27FC236}">
                <a16:creationId xmlns:a16="http://schemas.microsoft.com/office/drawing/2014/main" id="{8C458556-9EB8-4D77-C68B-D4139FC6E0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B447FF-5ABE-93BC-B6FF-4BA3779D9B7A}"/>
              </a:ext>
            </a:extLst>
          </p:cNvPr>
          <p:cNvSpPr>
            <a:spLocks noGrp="1"/>
          </p:cNvSpPr>
          <p:nvPr>
            <p:ph type="sldNum" sz="quarter" idx="12"/>
          </p:nvPr>
        </p:nvSpPr>
        <p:spPr/>
        <p:txBody>
          <a:bodyPr/>
          <a:lstStyle/>
          <a:p>
            <a:fld id="{196EAA0F-B52D-49D7-99D3-5FAF0C9709A2}" type="slidenum">
              <a:rPr lang="en-GB" smtClean="0"/>
              <a:t>‹#›</a:t>
            </a:fld>
            <a:endParaRPr lang="en-GB"/>
          </a:p>
        </p:txBody>
      </p:sp>
    </p:spTree>
    <p:extLst>
      <p:ext uri="{BB962C8B-B14F-4D97-AF65-F5344CB8AC3E}">
        <p14:creationId xmlns:p14="http://schemas.microsoft.com/office/powerpoint/2010/main" val="322057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064D-C7D5-9E6B-1E30-B5896D7102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548002-C11C-47A0-DD0A-FA62CCADBF94}"/>
              </a:ext>
            </a:extLst>
          </p:cNvPr>
          <p:cNvSpPr>
            <a:spLocks noGrp="1"/>
          </p:cNvSpPr>
          <p:nvPr>
            <p:ph type="dt" sz="half" idx="10"/>
          </p:nvPr>
        </p:nvSpPr>
        <p:spPr/>
        <p:txBody>
          <a:bodyPr/>
          <a:lstStyle/>
          <a:p>
            <a:fld id="{238994DC-2201-4EFF-B222-8114564FDC38}" type="datetimeFigureOut">
              <a:rPr lang="en-GB" smtClean="0"/>
              <a:t>02/03/2026</a:t>
            </a:fld>
            <a:endParaRPr lang="en-GB"/>
          </a:p>
        </p:txBody>
      </p:sp>
      <p:sp>
        <p:nvSpPr>
          <p:cNvPr id="4" name="Footer Placeholder 3">
            <a:extLst>
              <a:ext uri="{FF2B5EF4-FFF2-40B4-BE49-F238E27FC236}">
                <a16:creationId xmlns:a16="http://schemas.microsoft.com/office/drawing/2014/main" id="{B941628A-E181-F948-AEB3-14653D7A1E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0BE164-BE5D-CA2B-6D70-1B0C510EC980}"/>
              </a:ext>
            </a:extLst>
          </p:cNvPr>
          <p:cNvSpPr>
            <a:spLocks noGrp="1"/>
          </p:cNvSpPr>
          <p:nvPr>
            <p:ph type="sldNum" sz="quarter" idx="12"/>
          </p:nvPr>
        </p:nvSpPr>
        <p:spPr/>
        <p:txBody>
          <a:bodyPr/>
          <a:lstStyle/>
          <a:p>
            <a:fld id="{196EAA0F-B52D-49D7-99D3-5FAF0C9709A2}" type="slidenum">
              <a:rPr lang="en-GB" smtClean="0"/>
              <a:t>‹#›</a:t>
            </a:fld>
            <a:endParaRPr lang="en-GB"/>
          </a:p>
        </p:txBody>
      </p:sp>
    </p:spTree>
    <p:extLst>
      <p:ext uri="{BB962C8B-B14F-4D97-AF65-F5344CB8AC3E}">
        <p14:creationId xmlns:p14="http://schemas.microsoft.com/office/powerpoint/2010/main" val="45942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6B05A-3210-8C78-D8B4-00CB4ADFDE81}"/>
              </a:ext>
            </a:extLst>
          </p:cNvPr>
          <p:cNvSpPr>
            <a:spLocks noGrp="1"/>
          </p:cNvSpPr>
          <p:nvPr>
            <p:ph type="dt" sz="half" idx="10"/>
          </p:nvPr>
        </p:nvSpPr>
        <p:spPr/>
        <p:txBody>
          <a:bodyPr/>
          <a:lstStyle/>
          <a:p>
            <a:fld id="{238994DC-2201-4EFF-B222-8114564FDC38}" type="datetimeFigureOut">
              <a:rPr lang="en-GB" smtClean="0"/>
              <a:t>02/03/2026</a:t>
            </a:fld>
            <a:endParaRPr lang="en-GB"/>
          </a:p>
        </p:txBody>
      </p:sp>
      <p:sp>
        <p:nvSpPr>
          <p:cNvPr id="3" name="Footer Placeholder 2">
            <a:extLst>
              <a:ext uri="{FF2B5EF4-FFF2-40B4-BE49-F238E27FC236}">
                <a16:creationId xmlns:a16="http://schemas.microsoft.com/office/drawing/2014/main" id="{132479BE-3225-88AE-C181-FE2AAF0464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4F7DC6-42ED-E3B2-F9EF-13DFDF10F87F}"/>
              </a:ext>
            </a:extLst>
          </p:cNvPr>
          <p:cNvSpPr>
            <a:spLocks noGrp="1"/>
          </p:cNvSpPr>
          <p:nvPr>
            <p:ph type="sldNum" sz="quarter" idx="12"/>
          </p:nvPr>
        </p:nvSpPr>
        <p:spPr/>
        <p:txBody>
          <a:bodyPr/>
          <a:lstStyle/>
          <a:p>
            <a:fld id="{196EAA0F-B52D-49D7-99D3-5FAF0C9709A2}" type="slidenum">
              <a:rPr lang="en-GB" smtClean="0"/>
              <a:t>‹#›</a:t>
            </a:fld>
            <a:endParaRPr lang="en-GB"/>
          </a:p>
        </p:txBody>
      </p:sp>
    </p:spTree>
    <p:extLst>
      <p:ext uri="{BB962C8B-B14F-4D97-AF65-F5344CB8AC3E}">
        <p14:creationId xmlns:p14="http://schemas.microsoft.com/office/powerpoint/2010/main" val="271780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2BE4-8199-75D2-63F0-E5AE0B317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FD8D62-FDF6-E927-BAEB-D721CDF487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7AA721-6CDD-A4D5-F0CE-86C1BFDC4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B6964-0ED2-0618-C3A6-6320B2DA0F77}"/>
              </a:ext>
            </a:extLst>
          </p:cNvPr>
          <p:cNvSpPr>
            <a:spLocks noGrp="1"/>
          </p:cNvSpPr>
          <p:nvPr>
            <p:ph type="dt" sz="half" idx="10"/>
          </p:nvPr>
        </p:nvSpPr>
        <p:spPr/>
        <p:txBody>
          <a:bodyPr/>
          <a:lstStyle/>
          <a:p>
            <a:fld id="{238994DC-2201-4EFF-B222-8114564FDC38}" type="datetimeFigureOut">
              <a:rPr lang="en-GB" smtClean="0"/>
              <a:t>02/03/2026</a:t>
            </a:fld>
            <a:endParaRPr lang="en-GB"/>
          </a:p>
        </p:txBody>
      </p:sp>
      <p:sp>
        <p:nvSpPr>
          <p:cNvPr id="6" name="Footer Placeholder 5">
            <a:extLst>
              <a:ext uri="{FF2B5EF4-FFF2-40B4-BE49-F238E27FC236}">
                <a16:creationId xmlns:a16="http://schemas.microsoft.com/office/drawing/2014/main" id="{94C82F4C-9C65-55C4-5B29-7C7015965D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E56A67-3A43-3F0B-DDCF-CC65A3F38722}"/>
              </a:ext>
            </a:extLst>
          </p:cNvPr>
          <p:cNvSpPr>
            <a:spLocks noGrp="1"/>
          </p:cNvSpPr>
          <p:nvPr>
            <p:ph type="sldNum" sz="quarter" idx="12"/>
          </p:nvPr>
        </p:nvSpPr>
        <p:spPr/>
        <p:txBody>
          <a:bodyPr/>
          <a:lstStyle/>
          <a:p>
            <a:fld id="{196EAA0F-B52D-49D7-99D3-5FAF0C9709A2}" type="slidenum">
              <a:rPr lang="en-GB" smtClean="0"/>
              <a:t>‹#›</a:t>
            </a:fld>
            <a:endParaRPr lang="en-GB"/>
          </a:p>
        </p:txBody>
      </p:sp>
    </p:spTree>
    <p:extLst>
      <p:ext uri="{BB962C8B-B14F-4D97-AF65-F5344CB8AC3E}">
        <p14:creationId xmlns:p14="http://schemas.microsoft.com/office/powerpoint/2010/main" val="28860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814E-4532-CEF3-1D3D-43C9B760F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4CCB5A-15A5-7952-A4BE-0577968512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FE90E4-8136-64E7-BA0A-F83BA9CCF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0B760-73CA-08BD-A424-DB63BAD089BB}"/>
              </a:ext>
            </a:extLst>
          </p:cNvPr>
          <p:cNvSpPr>
            <a:spLocks noGrp="1"/>
          </p:cNvSpPr>
          <p:nvPr>
            <p:ph type="dt" sz="half" idx="10"/>
          </p:nvPr>
        </p:nvSpPr>
        <p:spPr/>
        <p:txBody>
          <a:bodyPr/>
          <a:lstStyle/>
          <a:p>
            <a:fld id="{238994DC-2201-4EFF-B222-8114564FDC38}" type="datetimeFigureOut">
              <a:rPr lang="en-GB" smtClean="0"/>
              <a:t>02/03/2026</a:t>
            </a:fld>
            <a:endParaRPr lang="en-GB"/>
          </a:p>
        </p:txBody>
      </p:sp>
      <p:sp>
        <p:nvSpPr>
          <p:cNvPr id="6" name="Footer Placeholder 5">
            <a:extLst>
              <a:ext uri="{FF2B5EF4-FFF2-40B4-BE49-F238E27FC236}">
                <a16:creationId xmlns:a16="http://schemas.microsoft.com/office/drawing/2014/main" id="{051C64F9-A7F0-31B8-6624-EE5ED0426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9C6D8B-2E37-3C5E-BAED-E1DA773DC312}"/>
              </a:ext>
            </a:extLst>
          </p:cNvPr>
          <p:cNvSpPr>
            <a:spLocks noGrp="1"/>
          </p:cNvSpPr>
          <p:nvPr>
            <p:ph type="sldNum" sz="quarter" idx="12"/>
          </p:nvPr>
        </p:nvSpPr>
        <p:spPr/>
        <p:txBody>
          <a:bodyPr/>
          <a:lstStyle/>
          <a:p>
            <a:fld id="{196EAA0F-B52D-49D7-99D3-5FAF0C9709A2}" type="slidenum">
              <a:rPr lang="en-GB" smtClean="0"/>
              <a:t>‹#›</a:t>
            </a:fld>
            <a:endParaRPr lang="en-GB"/>
          </a:p>
        </p:txBody>
      </p:sp>
    </p:spTree>
    <p:extLst>
      <p:ext uri="{BB962C8B-B14F-4D97-AF65-F5344CB8AC3E}">
        <p14:creationId xmlns:p14="http://schemas.microsoft.com/office/powerpoint/2010/main" val="208013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D905EC-6C04-A7E9-857C-3F0570469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9A55B2-395B-5097-4535-34B240F8E0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09B437-3C67-EC08-F5BF-BB4B6DB69D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8994DC-2201-4EFF-B222-8114564FDC38}" type="datetimeFigureOut">
              <a:rPr lang="en-GB" smtClean="0"/>
              <a:t>02/03/2026</a:t>
            </a:fld>
            <a:endParaRPr lang="en-GB"/>
          </a:p>
        </p:txBody>
      </p:sp>
      <p:sp>
        <p:nvSpPr>
          <p:cNvPr id="5" name="Footer Placeholder 4">
            <a:extLst>
              <a:ext uri="{FF2B5EF4-FFF2-40B4-BE49-F238E27FC236}">
                <a16:creationId xmlns:a16="http://schemas.microsoft.com/office/drawing/2014/main" id="{F05CEA3E-0D90-A99B-A13F-D71E1F7D7E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3CF18EB-1EE3-5A3F-FA6C-BF53812F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6EAA0F-B52D-49D7-99D3-5FAF0C9709A2}" type="slidenum">
              <a:rPr lang="en-GB" smtClean="0"/>
              <a:t>‹#›</a:t>
            </a:fld>
            <a:endParaRPr lang="en-GB"/>
          </a:p>
        </p:txBody>
      </p:sp>
    </p:spTree>
    <p:extLst>
      <p:ext uri="{BB962C8B-B14F-4D97-AF65-F5344CB8AC3E}">
        <p14:creationId xmlns:p14="http://schemas.microsoft.com/office/powerpoint/2010/main" val="3847509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368" y="9331"/>
            <a:ext cx="10515600" cy="692697"/>
          </a:xfrm>
        </p:spPr>
        <p:txBody>
          <a:bodyPr>
            <a:normAutofit/>
          </a:bodyPr>
          <a:lstStyle/>
          <a:p>
            <a:endParaRPr lang="en-GB" sz="2800" dirty="0"/>
          </a:p>
        </p:txBody>
      </p:sp>
      <p:sp>
        <p:nvSpPr>
          <p:cNvPr id="3" name="Subtitle 2"/>
          <p:cNvSpPr>
            <a:spLocks noGrp="1"/>
          </p:cNvSpPr>
          <p:nvPr>
            <p:ph idx="4294967295"/>
          </p:nvPr>
        </p:nvSpPr>
        <p:spPr>
          <a:xfrm>
            <a:off x="407368" y="1166018"/>
            <a:ext cx="6514542" cy="4525963"/>
          </a:xfrm>
          <a:prstGeom prst="rect">
            <a:avLst/>
          </a:prstGeom>
        </p:spPr>
        <p:txBody>
          <a:bodyPr>
            <a:normAutofit/>
          </a:bodyPr>
          <a:lstStyle/>
          <a:p>
            <a:pPr marL="0" indent="0" algn="ctr">
              <a:buNone/>
            </a:pPr>
            <a:r>
              <a:rPr lang="en-GB" sz="4000" b="1" dirty="0">
                <a:solidFill>
                  <a:schemeClr val="bg1"/>
                </a:solidFill>
              </a:rPr>
              <a:t>The emerging East Devon Local Plan </a:t>
            </a:r>
          </a:p>
          <a:p>
            <a:pPr marL="0" indent="0" algn="ctr">
              <a:buNone/>
            </a:pPr>
            <a:r>
              <a:rPr lang="en-GB" sz="4000" b="1" dirty="0">
                <a:solidFill>
                  <a:schemeClr val="bg1"/>
                </a:solidFill>
              </a:rPr>
              <a:t>…. and beyond</a:t>
            </a:r>
          </a:p>
          <a:p>
            <a:pPr marL="0" indent="0" algn="ctr">
              <a:buNone/>
            </a:pPr>
            <a:endParaRPr lang="en-GB" sz="4000" b="1" dirty="0">
              <a:solidFill>
                <a:schemeClr val="bg1"/>
              </a:solidFill>
            </a:endParaRPr>
          </a:p>
          <a:p>
            <a:pPr marL="0" indent="0" algn="ctr">
              <a:buNone/>
            </a:pPr>
            <a:r>
              <a:rPr lang="en-GB" sz="4000" b="1" dirty="0">
                <a:solidFill>
                  <a:schemeClr val="bg1"/>
                </a:solidFill>
              </a:rPr>
              <a:t>Matt Dickins</a:t>
            </a:r>
          </a:p>
          <a:p>
            <a:pPr marL="0" indent="0" algn="ctr">
              <a:buNone/>
            </a:pPr>
            <a:r>
              <a:rPr lang="en-GB" sz="3200" b="1" dirty="0">
                <a:solidFill>
                  <a:schemeClr val="bg1"/>
                </a:solidFill>
              </a:rPr>
              <a:t>Planning Policy Manager, EDDC</a:t>
            </a:r>
          </a:p>
        </p:txBody>
      </p:sp>
      <p:pic>
        <p:nvPicPr>
          <p:cNvPr id="6" name="Picture 5">
            <a:extLst>
              <a:ext uri="{FF2B5EF4-FFF2-40B4-BE49-F238E27FC236}">
                <a16:creationId xmlns:a16="http://schemas.microsoft.com/office/drawing/2014/main" id="{1046E665-EAE8-BC41-18AF-6EDA95AE1A2B}"/>
              </a:ext>
            </a:extLst>
          </p:cNvPr>
          <p:cNvPicPr>
            <a:picLocks noChangeAspect="1"/>
          </p:cNvPicPr>
          <p:nvPr/>
        </p:nvPicPr>
        <p:blipFill>
          <a:blip r:embed="rId3"/>
          <a:stretch>
            <a:fillRect/>
          </a:stretch>
        </p:blipFill>
        <p:spPr>
          <a:xfrm>
            <a:off x="7370730" y="9331"/>
            <a:ext cx="4817956" cy="6839338"/>
          </a:xfrm>
          <a:prstGeom prst="rect">
            <a:avLst/>
          </a:prstGeom>
        </p:spPr>
      </p:pic>
    </p:spTree>
    <p:extLst>
      <p:ext uri="{BB962C8B-B14F-4D97-AF65-F5344CB8AC3E}">
        <p14:creationId xmlns:p14="http://schemas.microsoft.com/office/powerpoint/2010/main" val="384417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CD915-E6CF-31E7-8E80-2A582CA9D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3611F-97B6-4C8A-99C0-DF605FFA8C27}"/>
              </a:ext>
            </a:extLst>
          </p:cNvPr>
          <p:cNvSpPr>
            <a:spLocks noGrp="1"/>
          </p:cNvSpPr>
          <p:nvPr>
            <p:ph type="title"/>
          </p:nvPr>
        </p:nvSpPr>
        <p:spPr>
          <a:xfrm>
            <a:off x="479376" y="908721"/>
            <a:ext cx="11578492" cy="5184576"/>
          </a:xfrm>
        </p:spPr>
        <p:txBody>
          <a:bodyPr lIns="91440" tIns="45720" rIns="91440" bIns="45720" anchor="t">
            <a:normAutofit fontScale="90000"/>
          </a:bodyPr>
          <a:lstStyle/>
          <a:p>
            <a:r>
              <a:rPr lang="en-GB" sz="3600" dirty="0">
                <a:cs typeface="Arial"/>
              </a:rPr>
              <a:t>A West End of the district focus – the part close to Exeter</a:t>
            </a:r>
            <a:br>
              <a:rPr lang="en-GB" sz="3600" dirty="0">
                <a:cs typeface="Arial"/>
              </a:rPr>
            </a:br>
            <a:r>
              <a:rPr lang="en-GB" sz="3600" dirty="0">
                <a:cs typeface="Arial"/>
              </a:rPr>
              <a:t>- 	Marlcombe – new community,</a:t>
            </a:r>
            <a:br>
              <a:rPr lang="en-GB" sz="3600" dirty="0">
                <a:cs typeface="Arial"/>
              </a:rPr>
            </a:br>
            <a:r>
              <a:rPr lang="en-GB" sz="3600" dirty="0">
                <a:cs typeface="Arial"/>
              </a:rPr>
              <a:t>-	Cranbrook and major housing schemes, and</a:t>
            </a:r>
            <a:br>
              <a:rPr lang="en-GB" sz="3600" dirty="0">
                <a:cs typeface="Arial"/>
              </a:rPr>
            </a:br>
            <a:r>
              <a:rPr lang="en-GB" sz="3600" dirty="0">
                <a:cs typeface="Arial"/>
              </a:rPr>
              <a:t>-	Substantive employment sites and land areas.</a:t>
            </a:r>
            <a:br>
              <a:rPr lang="en-GB" sz="3600" dirty="0">
                <a:cs typeface="Arial"/>
              </a:rPr>
            </a:br>
            <a:br>
              <a:rPr lang="en-GB" sz="3600" dirty="0">
                <a:cs typeface="Arial"/>
              </a:rPr>
            </a:br>
            <a:br>
              <a:rPr lang="en-GB" sz="3600" dirty="0">
                <a:cs typeface="Arial"/>
              </a:rPr>
            </a:br>
            <a:r>
              <a:rPr lang="en-GB" sz="3600" dirty="0">
                <a:cs typeface="Arial"/>
              </a:rPr>
              <a:t>Larger scale provision at the towns – especially so:</a:t>
            </a:r>
            <a:br>
              <a:rPr lang="en-GB" sz="3600" dirty="0">
                <a:cs typeface="Arial"/>
              </a:rPr>
            </a:br>
            <a:r>
              <a:rPr lang="en-GB" sz="3600" dirty="0">
                <a:cs typeface="Arial"/>
              </a:rPr>
              <a:t>-	Axminster, Exmouth and Honiton.</a:t>
            </a:r>
            <a:br>
              <a:rPr lang="en-GB" sz="3600" dirty="0">
                <a:cs typeface="Arial"/>
              </a:rPr>
            </a:br>
            <a:br>
              <a:rPr lang="en-GB" sz="3600" dirty="0">
                <a:cs typeface="Arial"/>
              </a:rPr>
            </a:br>
            <a:r>
              <a:rPr lang="en-GB" sz="3600" dirty="0">
                <a:cs typeface="Arial"/>
              </a:rPr>
              <a:t>Greater levels of constraint across villages and in rural areas.</a:t>
            </a:r>
            <a:br>
              <a:rPr lang="en-GB" sz="2800" dirty="0">
                <a:cs typeface="Arial"/>
              </a:rPr>
            </a:br>
            <a:br>
              <a:rPr lang="en-GB" sz="2800" dirty="0">
                <a:cs typeface="Arial"/>
              </a:rPr>
            </a:br>
            <a:endParaRPr lang="en-GB" sz="2800" dirty="0">
              <a:cs typeface="Arial"/>
            </a:endParaRPr>
          </a:p>
        </p:txBody>
      </p:sp>
      <p:sp>
        <p:nvSpPr>
          <p:cNvPr id="8195" name="Rectangle 4">
            <a:extLst>
              <a:ext uri="{FF2B5EF4-FFF2-40B4-BE49-F238E27FC236}">
                <a16:creationId xmlns:a16="http://schemas.microsoft.com/office/drawing/2014/main" id="{374A6C2C-4A62-9AED-55FB-572FF8787326}"/>
              </a:ext>
            </a:extLst>
          </p:cNvPr>
          <p:cNvSpPr>
            <a:spLocks noChangeArrowheads="1"/>
          </p:cNvSpPr>
          <p:nvPr/>
        </p:nvSpPr>
        <p:spPr bwMode="auto">
          <a:xfrm>
            <a:off x="623392" y="764704"/>
            <a:ext cx="108012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Pct val="50000"/>
              <a:buFontTx/>
              <a:buNone/>
              <a:tabLst/>
              <a:defRPr/>
            </a:pPr>
            <a:endParaRPr kumimoji="0" lang="en-GB" altLang="en-US" sz="2400" b="1" i="0" u="none" strike="noStrike" kern="1200" cap="none" spc="0" normalizeH="0" baseline="0" noProof="0" dirty="0">
              <a:ln>
                <a:noFill/>
              </a:ln>
              <a:solidFill>
                <a:srgbClr val="0069B4"/>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50000"/>
              <a:buFontTx/>
              <a:buNone/>
              <a:tabLst/>
              <a:defRPr/>
            </a:pPr>
            <a:endParaRPr kumimoji="0" lang="en-GB" altLang="en-US" sz="2400" b="1" i="0" u="none" strike="noStrike" kern="1200" cap="none" spc="0" normalizeH="0" baseline="0" noProof="0" dirty="0">
              <a:ln>
                <a:noFill/>
              </a:ln>
              <a:solidFill>
                <a:srgbClr val="0069B4"/>
              </a:solidFill>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5D0533F4-8203-8F8D-D97C-5D7B5F1DDF9D}"/>
              </a:ext>
            </a:extLst>
          </p:cNvPr>
          <p:cNvSpPr txBox="1"/>
          <p:nvPr/>
        </p:nvSpPr>
        <p:spPr>
          <a:xfrm>
            <a:off x="119335" y="44624"/>
            <a:ext cx="9142139"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75F4C995-FC39-085F-628C-F34E24E10F05}"/>
              </a:ext>
            </a:extLst>
          </p:cNvPr>
          <p:cNvSpPr txBox="1"/>
          <p:nvPr/>
        </p:nvSpPr>
        <p:spPr>
          <a:xfrm>
            <a:off x="609600" y="66690"/>
            <a:ext cx="9302824"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Arial"/>
                <a:ea typeface="+mn-ea"/>
                <a:cs typeface="+mn-cs"/>
              </a:rPr>
              <a:t>Focal points for development in the new plan</a:t>
            </a:r>
          </a:p>
        </p:txBody>
      </p:sp>
    </p:spTree>
    <p:extLst>
      <p:ext uri="{BB962C8B-B14F-4D97-AF65-F5344CB8AC3E}">
        <p14:creationId xmlns:p14="http://schemas.microsoft.com/office/powerpoint/2010/main" val="335082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2F0FB-E03B-F9A3-202C-FE050B735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7576C-B77F-C48C-751C-EFD1C40573C9}"/>
              </a:ext>
            </a:extLst>
          </p:cNvPr>
          <p:cNvSpPr>
            <a:spLocks noGrp="1"/>
          </p:cNvSpPr>
          <p:nvPr>
            <p:ph type="title"/>
          </p:nvPr>
        </p:nvSpPr>
        <p:spPr>
          <a:xfrm>
            <a:off x="335360" y="1056985"/>
            <a:ext cx="4519147" cy="4680625"/>
          </a:xfrm>
        </p:spPr>
        <p:txBody>
          <a:bodyPr lIns="91440" tIns="45720" rIns="91440" bIns="45720" anchor="t">
            <a:normAutofit/>
          </a:bodyPr>
          <a:lstStyle/>
          <a:p>
            <a:br>
              <a:rPr lang="en-GB" sz="2800"/>
            </a:br>
            <a:endParaRPr lang="en-GB" sz="3200">
              <a:cs typeface="Arial"/>
            </a:endParaRPr>
          </a:p>
        </p:txBody>
      </p:sp>
      <p:sp>
        <p:nvSpPr>
          <p:cNvPr id="8194" name="Rectangle 2">
            <a:extLst>
              <a:ext uri="{FF2B5EF4-FFF2-40B4-BE49-F238E27FC236}">
                <a16:creationId xmlns:a16="http://schemas.microsoft.com/office/drawing/2014/main" id="{284C70A7-D46C-4CD8-D2AF-6F61617AD53E}"/>
              </a:ext>
            </a:extLst>
          </p:cNvPr>
          <p:cNvSpPr>
            <a:spLocks noGrp="1" noChangeArrowheads="1"/>
          </p:cNvSpPr>
          <p:nvPr>
            <p:ph idx="4294967295"/>
          </p:nvPr>
        </p:nvSpPr>
        <p:spPr>
          <a:xfrm>
            <a:off x="3775075" y="5378450"/>
            <a:ext cx="8416925" cy="681038"/>
          </a:xfrm>
          <a:prstGeom prst="rect">
            <a:avLst/>
          </a:prstGeom>
        </p:spPr>
        <p:txBody>
          <a:bodyPr/>
          <a:lstStyle/>
          <a:p>
            <a:pPr lvl="2" eaLnBrk="1" hangingPunct="1"/>
            <a:endParaRPr lang="en-GB" altLang="en-US"/>
          </a:p>
          <a:p>
            <a:pPr lvl="2" eaLnBrk="1" hangingPunct="1"/>
            <a:endParaRPr lang="en-GB" altLang="en-US"/>
          </a:p>
          <a:p>
            <a:pPr lvl="2" eaLnBrk="1" hangingPunct="1"/>
            <a:endParaRPr lang="en-GB" altLang="en-US"/>
          </a:p>
          <a:p>
            <a:pPr lvl="2" eaLnBrk="1" hangingPunct="1"/>
            <a:endParaRPr lang="en-GB" altLang="en-US"/>
          </a:p>
          <a:p>
            <a:pPr lvl="2" eaLnBrk="1" hangingPunct="1"/>
            <a:endParaRPr lang="en-GB" altLang="en-US"/>
          </a:p>
        </p:txBody>
      </p:sp>
      <p:sp>
        <p:nvSpPr>
          <p:cNvPr id="8195" name="Rectangle 4">
            <a:extLst>
              <a:ext uri="{FF2B5EF4-FFF2-40B4-BE49-F238E27FC236}">
                <a16:creationId xmlns:a16="http://schemas.microsoft.com/office/drawing/2014/main" id="{BB523F5D-321F-9CA3-31B2-876A7E1FBC22}"/>
              </a:ext>
            </a:extLst>
          </p:cNvPr>
          <p:cNvSpPr>
            <a:spLocks noChangeArrowheads="1"/>
          </p:cNvSpPr>
          <p:nvPr/>
        </p:nvSpPr>
        <p:spPr bwMode="auto">
          <a:xfrm>
            <a:off x="623392" y="764704"/>
            <a:ext cx="108012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Pct val="50000"/>
              <a:buFontTx/>
              <a:buNone/>
            </a:pPr>
            <a:endParaRPr lang="en-GB" altLang="en-US" sz="2400" b="1">
              <a:solidFill>
                <a:schemeClr val="accent2"/>
              </a:solidFill>
            </a:endParaRPr>
          </a:p>
          <a:p>
            <a:pPr>
              <a:buSzPct val="50000"/>
              <a:buFontTx/>
              <a:buNone/>
            </a:pPr>
            <a:endParaRPr lang="en-GB" altLang="en-US" sz="2400" b="1">
              <a:solidFill>
                <a:schemeClr val="accent2"/>
              </a:solidFill>
            </a:endParaRPr>
          </a:p>
        </p:txBody>
      </p:sp>
      <p:sp>
        <p:nvSpPr>
          <p:cNvPr id="20" name="TextBox 19">
            <a:extLst>
              <a:ext uri="{FF2B5EF4-FFF2-40B4-BE49-F238E27FC236}">
                <a16:creationId xmlns:a16="http://schemas.microsoft.com/office/drawing/2014/main" id="{6FA771A5-5DC2-2F48-81DF-808CB590EC3D}"/>
              </a:ext>
            </a:extLst>
          </p:cNvPr>
          <p:cNvSpPr txBox="1"/>
          <p:nvPr/>
        </p:nvSpPr>
        <p:spPr>
          <a:xfrm>
            <a:off x="119335" y="44624"/>
            <a:ext cx="9142139" cy="523220"/>
          </a:xfrm>
          <a:prstGeom prst="rect">
            <a:avLst/>
          </a:prstGeom>
          <a:noFill/>
        </p:spPr>
        <p:txBody>
          <a:bodyPr wrap="square" rtlCol="0">
            <a:spAutoFit/>
          </a:bodyPr>
          <a:lstStyle/>
          <a:p>
            <a:endParaRPr lang="en-GB" sz="2800" b="1">
              <a:solidFill>
                <a:schemeClr val="bg1"/>
              </a:solidFill>
              <a:latin typeface="+mn-lt"/>
            </a:endParaRPr>
          </a:p>
        </p:txBody>
      </p:sp>
      <p:pic>
        <p:nvPicPr>
          <p:cNvPr id="3" name="Picture 2">
            <a:extLst>
              <a:ext uri="{FF2B5EF4-FFF2-40B4-BE49-F238E27FC236}">
                <a16:creationId xmlns:a16="http://schemas.microsoft.com/office/drawing/2014/main" id="{0FFD9AF8-A624-0F43-EF13-FCE989BB6373}"/>
              </a:ext>
            </a:extLst>
          </p:cNvPr>
          <p:cNvPicPr>
            <a:picLocks noChangeAspect="1"/>
          </p:cNvPicPr>
          <p:nvPr/>
        </p:nvPicPr>
        <p:blipFill>
          <a:blip r:embed="rId3"/>
          <a:stretch>
            <a:fillRect/>
          </a:stretch>
        </p:blipFill>
        <p:spPr>
          <a:xfrm>
            <a:off x="5214546" y="630898"/>
            <a:ext cx="7002133" cy="5667884"/>
          </a:xfrm>
          <a:prstGeom prst="rect">
            <a:avLst/>
          </a:prstGeom>
        </p:spPr>
      </p:pic>
      <p:sp>
        <p:nvSpPr>
          <p:cNvPr id="5" name="TextBox 4">
            <a:extLst>
              <a:ext uri="{FF2B5EF4-FFF2-40B4-BE49-F238E27FC236}">
                <a16:creationId xmlns:a16="http://schemas.microsoft.com/office/drawing/2014/main" id="{BCE7CBC1-4F13-9BD5-48C1-5C733A394B37}"/>
              </a:ext>
            </a:extLst>
          </p:cNvPr>
          <p:cNvSpPr txBox="1"/>
          <p:nvPr/>
        </p:nvSpPr>
        <p:spPr>
          <a:xfrm>
            <a:off x="263352" y="582453"/>
            <a:ext cx="4866574" cy="5724644"/>
          </a:xfrm>
          <a:prstGeom prst="rect">
            <a:avLst/>
          </a:prstGeom>
          <a:noFill/>
        </p:spPr>
        <p:txBody>
          <a:bodyPr wrap="square">
            <a:spAutoFit/>
          </a:bodyPr>
          <a:lstStyle/>
          <a:p>
            <a:r>
              <a:rPr lang="en-GB"/>
              <a:t>•</a:t>
            </a:r>
            <a:r>
              <a:rPr lang="en-GB" sz="2200">
                <a:latin typeface="+mn-lt"/>
              </a:rPr>
              <a:t> A key component of the local plan</a:t>
            </a:r>
          </a:p>
          <a:p>
            <a:br>
              <a:rPr lang="en-GB" sz="2200">
                <a:latin typeface="+mn-lt"/>
              </a:rPr>
            </a:br>
            <a:r>
              <a:rPr lang="en-GB"/>
              <a:t>•</a:t>
            </a:r>
            <a:r>
              <a:rPr lang="en-GB" sz="2200">
                <a:latin typeface="+mn-lt"/>
              </a:rPr>
              <a:t> 3,300 new homes to 2042</a:t>
            </a:r>
          </a:p>
          <a:p>
            <a:br>
              <a:rPr lang="en-GB" sz="2200">
                <a:latin typeface="+mn-lt"/>
              </a:rPr>
            </a:br>
            <a:r>
              <a:rPr lang="en-GB"/>
              <a:t>•</a:t>
            </a:r>
            <a:r>
              <a:rPr lang="en-GB" sz="2200">
                <a:latin typeface="+mn-lt"/>
              </a:rPr>
              <a:t> 10,000 new homes longer term</a:t>
            </a:r>
          </a:p>
          <a:p>
            <a:br>
              <a:rPr lang="en-GB" sz="2200">
                <a:latin typeface="+mn-lt"/>
              </a:rPr>
            </a:br>
            <a:r>
              <a:rPr lang="en-GB"/>
              <a:t>•</a:t>
            </a:r>
            <a:r>
              <a:rPr lang="en-GB" sz="2200">
                <a:latin typeface="+mn-lt"/>
              </a:rPr>
              <a:t> Mixed-use high-quality development</a:t>
            </a:r>
          </a:p>
          <a:p>
            <a:br>
              <a:rPr lang="en-GB" sz="2200">
                <a:latin typeface="+mn-lt"/>
              </a:rPr>
            </a:br>
            <a:r>
              <a:rPr lang="en-GB"/>
              <a:t>•</a:t>
            </a:r>
            <a:r>
              <a:rPr lang="en-GB" sz="2200">
                <a:latin typeface="+mn-lt"/>
              </a:rPr>
              <a:t> High levels of self containment</a:t>
            </a:r>
          </a:p>
          <a:p>
            <a:br>
              <a:rPr lang="en-GB" sz="2200">
                <a:latin typeface="+mn-lt"/>
              </a:rPr>
            </a:br>
            <a:r>
              <a:rPr lang="en-GB"/>
              <a:t>•</a:t>
            </a:r>
            <a:r>
              <a:rPr lang="en-GB" sz="2200">
                <a:latin typeface="+mn-lt"/>
              </a:rPr>
              <a:t> Extensive work  on a delivery vehicle (potential development corporation)</a:t>
            </a:r>
          </a:p>
          <a:p>
            <a:br>
              <a:rPr lang="en-GB" sz="2200">
                <a:latin typeface="+mn-lt"/>
              </a:rPr>
            </a:br>
            <a:r>
              <a:rPr lang="en-GB"/>
              <a:t>•</a:t>
            </a:r>
            <a:r>
              <a:rPr lang="en-GB" sz="2200">
                <a:latin typeface="+mn-lt"/>
              </a:rPr>
              <a:t> Bid for Government new town programme status</a:t>
            </a:r>
          </a:p>
        </p:txBody>
      </p:sp>
      <p:sp>
        <p:nvSpPr>
          <p:cNvPr id="4" name="TextBox 3">
            <a:extLst>
              <a:ext uri="{FF2B5EF4-FFF2-40B4-BE49-F238E27FC236}">
                <a16:creationId xmlns:a16="http://schemas.microsoft.com/office/drawing/2014/main" id="{43553B53-A34D-089A-ADF9-F193A7EF787D}"/>
              </a:ext>
            </a:extLst>
          </p:cNvPr>
          <p:cNvSpPr txBox="1"/>
          <p:nvPr/>
        </p:nvSpPr>
        <p:spPr>
          <a:xfrm>
            <a:off x="609600" y="66690"/>
            <a:ext cx="9302824" cy="553998"/>
          </a:xfrm>
          <a:prstGeom prst="rect">
            <a:avLst/>
          </a:prstGeom>
          <a:noFill/>
        </p:spPr>
        <p:txBody>
          <a:bodyPr wrap="square" rtlCol="0">
            <a:spAutoFit/>
          </a:bodyPr>
          <a:lstStyle/>
          <a:p>
            <a:r>
              <a:rPr lang="en-GB" sz="3000" b="1" dirty="0">
                <a:solidFill>
                  <a:schemeClr val="bg1"/>
                </a:solidFill>
                <a:latin typeface="+mn-lt"/>
              </a:rPr>
              <a:t>Marlcombe and the West End</a:t>
            </a:r>
          </a:p>
        </p:txBody>
      </p:sp>
    </p:spTree>
    <p:extLst>
      <p:ext uri="{BB962C8B-B14F-4D97-AF65-F5344CB8AC3E}">
        <p14:creationId xmlns:p14="http://schemas.microsoft.com/office/powerpoint/2010/main" val="111991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D39A0-12EE-2F3D-5E24-E2A528697A65}"/>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8C4669F2-B1AB-027A-E0F2-5BA370DDB4EA}"/>
              </a:ext>
            </a:extLst>
          </p:cNvPr>
          <p:cNvSpPr txBox="1"/>
          <p:nvPr/>
        </p:nvSpPr>
        <p:spPr>
          <a:xfrm>
            <a:off x="119335" y="44624"/>
            <a:ext cx="9142139" cy="523220"/>
          </a:xfrm>
          <a:prstGeom prst="rect">
            <a:avLst/>
          </a:prstGeom>
          <a:noFill/>
        </p:spPr>
        <p:txBody>
          <a:bodyPr wrap="square" rtlCol="0">
            <a:spAutoFit/>
          </a:bodyPr>
          <a:lstStyle/>
          <a:p>
            <a:endParaRPr lang="en-GB" sz="2800" b="1">
              <a:solidFill>
                <a:schemeClr val="bg1"/>
              </a:solidFill>
              <a:latin typeface="+mn-lt"/>
            </a:endParaRPr>
          </a:p>
        </p:txBody>
      </p:sp>
      <p:sp>
        <p:nvSpPr>
          <p:cNvPr id="4" name="TextBox 3">
            <a:extLst>
              <a:ext uri="{FF2B5EF4-FFF2-40B4-BE49-F238E27FC236}">
                <a16:creationId xmlns:a16="http://schemas.microsoft.com/office/drawing/2014/main" id="{E6DF8A91-A431-4FA9-757F-E36F50CD5C28}"/>
              </a:ext>
            </a:extLst>
          </p:cNvPr>
          <p:cNvSpPr txBox="1"/>
          <p:nvPr/>
        </p:nvSpPr>
        <p:spPr>
          <a:xfrm>
            <a:off x="609600" y="66690"/>
            <a:ext cx="9302824" cy="553998"/>
          </a:xfrm>
          <a:prstGeom prst="rect">
            <a:avLst/>
          </a:prstGeom>
          <a:noFill/>
        </p:spPr>
        <p:txBody>
          <a:bodyPr wrap="square" rtlCol="0">
            <a:spAutoFit/>
          </a:bodyPr>
          <a:lstStyle/>
          <a:p>
            <a:r>
              <a:rPr lang="en-GB" sz="3000" b="1" dirty="0" err="1">
                <a:solidFill>
                  <a:schemeClr val="bg1"/>
                </a:solidFill>
                <a:latin typeface="+mn-lt"/>
              </a:rPr>
              <a:t>Marlcombe</a:t>
            </a:r>
            <a:endParaRPr lang="en-GB" sz="3000" b="1" dirty="0">
              <a:solidFill>
                <a:schemeClr val="bg1"/>
              </a:solidFill>
              <a:latin typeface="+mn-lt"/>
            </a:endParaRPr>
          </a:p>
        </p:txBody>
      </p:sp>
      <p:pic>
        <p:nvPicPr>
          <p:cNvPr id="3" name="Picture 2">
            <a:extLst>
              <a:ext uri="{FF2B5EF4-FFF2-40B4-BE49-F238E27FC236}">
                <a16:creationId xmlns:a16="http://schemas.microsoft.com/office/drawing/2014/main" id="{1793D6D3-89CA-BDA6-134F-2104E703D8AC}"/>
              </a:ext>
            </a:extLst>
          </p:cNvPr>
          <p:cNvPicPr>
            <a:picLocks noChangeAspect="1"/>
          </p:cNvPicPr>
          <p:nvPr/>
        </p:nvPicPr>
        <p:blipFill>
          <a:blip r:embed="rId3"/>
          <a:srcRect t="1270"/>
          <a:stretch>
            <a:fillRect/>
          </a:stretch>
        </p:blipFill>
        <p:spPr>
          <a:xfrm>
            <a:off x="5447928" y="641213"/>
            <a:ext cx="6739099" cy="5668107"/>
          </a:xfrm>
          <a:prstGeom prst="rect">
            <a:avLst/>
          </a:prstGeom>
        </p:spPr>
      </p:pic>
      <p:pic>
        <p:nvPicPr>
          <p:cNvPr id="9" name="Picture 8">
            <a:extLst>
              <a:ext uri="{FF2B5EF4-FFF2-40B4-BE49-F238E27FC236}">
                <a16:creationId xmlns:a16="http://schemas.microsoft.com/office/drawing/2014/main" id="{3F6986E2-3BEC-B5E9-BA0A-9CE8785B4B9F}"/>
              </a:ext>
            </a:extLst>
          </p:cNvPr>
          <p:cNvPicPr>
            <a:picLocks noChangeAspect="1"/>
          </p:cNvPicPr>
          <p:nvPr/>
        </p:nvPicPr>
        <p:blipFill>
          <a:blip r:embed="rId4"/>
          <a:stretch>
            <a:fillRect/>
          </a:stretch>
        </p:blipFill>
        <p:spPr>
          <a:xfrm>
            <a:off x="47328" y="750437"/>
            <a:ext cx="2728196" cy="5486875"/>
          </a:xfrm>
          <a:prstGeom prst="rect">
            <a:avLst/>
          </a:prstGeom>
        </p:spPr>
      </p:pic>
      <p:pic>
        <p:nvPicPr>
          <p:cNvPr id="11" name="Picture 10">
            <a:extLst>
              <a:ext uri="{FF2B5EF4-FFF2-40B4-BE49-F238E27FC236}">
                <a16:creationId xmlns:a16="http://schemas.microsoft.com/office/drawing/2014/main" id="{F3D63A1E-4D77-F775-7985-3BBECC5FCDDD}"/>
              </a:ext>
            </a:extLst>
          </p:cNvPr>
          <p:cNvPicPr>
            <a:picLocks noChangeAspect="1"/>
          </p:cNvPicPr>
          <p:nvPr/>
        </p:nvPicPr>
        <p:blipFill>
          <a:blip r:embed="rId5"/>
          <a:stretch>
            <a:fillRect/>
          </a:stretch>
        </p:blipFill>
        <p:spPr>
          <a:xfrm>
            <a:off x="2704490" y="685660"/>
            <a:ext cx="2743438" cy="5616427"/>
          </a:xfrm>
          <a:prstGeom prst="rect">
            <a:avLst/>
          </a:prstGeom>
        </p:spPr>
      </p:pic>
    </p:spTree>
    <p:extLst>
      <p:ext uri="{BB962C8B-B14F-4D97-AF65-F5344CB8AC3E}">
        <p14:creationId xmlns:p14="http://schemas.microsoft.com/office/powerpoint/2010/main" val="412800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6426E-9EC5-6E72-5A98-BC166C8A4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C1A70-3C4B-B321-A561-FABBAEAECD4C}"/>
              </a:ext>
            </a:extLst>
          </p:cNvPr>
          <p:cNvSpPr>
            <a:spLocks noGrp="1"/>
          </p:cNvSpPr>
          <p:nvPr>
            <p:ph type="title"/>
          </p:nvPr>
        </p:nvSpPr>
        <p:spPr>
          <a:xfrm>
            <a:off x="817605" y="1044319"/>
            <a:ext cx="10556789" cy="5260976"/>
          </a:xfrm>
        </p:spPr>
        <p:txBody>
          <a:bodyPr lIns="91440" tIns="45720" rIns="91440" bIns="45720" anchor="t">
            <a:normAutofit fontScale="90000"/>
          </a:bodyPr>
          <a:lstStyle/>
          <a:p>
            <a:pPr lvl="0"/>
            <a:r>
              <a:rPr lang="en-GB" sz="2400" dirty="0"/>
              <a:t>•</a:t>
            </a:r>
            <a:r>
              <a:rPr lang="en-GB" sz="2200" dirty="0">
                <a:latin typeface="+mj-lt"/>
              </a:rPr>
              <a:t> </a:t>
            </a:r>
            <a:r>
              <a:rPr lang="en-GB" sz="2800" dirty="0">
                <a:latin typeface="+mj-lt"/>
              </a:rPr>
              <a:t>The plan carries more weight now at final Reg 19 consultation. Council policy is now clearer</a:t>
            </a:r>
            <a:br>
              <a:rPr lang="en-GB" sz="2800" dirty="0">
                <a:latin typeface="+mj-lt"/>
              </a:rPr>
            </a:br>
            <a:br>
              <a:rPr lang="en-GB" sz="2800" dirty="0">
                <a:latin typeface="+mj-lt"/>
              </a:rPr>
            </a:br>
            <a:r>
              <a:rPr lang="en-GB" sz="2800" dirty="0"/>
              <a:t>•</a:t>
            </a:r>
            <a:r>
              <a:rPr lang="en-GB" sz="2800" dirty="0">
                <a:latin typeface="+mj-lt"/>
              </a:rPr>
              <a:t> No five-year housing land supply</a:t>
            </a:r>
            <a:br>
              <a:rPr lang="en-GB" sz="2800" dirty="0">
                <a:latin typeface="+mj-lt"/>
              </a:rPr>
            </a:br>
            <a:br>
              <a:rPr lang="en-GB" sz="2800" dirty="0">
                <a:latin typeface="+mj-lt"/>
              </a:rPr>
            </a:br>
            <a:r>
              <a:rPr lang="en-GB" sz="2800" dirty="0"/>
              <a:t>•</a:t>
            </a:r>
            <a:r>
              <a:rPr lang="en-GB" sz="2800" dirty="0">
                <a:latin typeface="+mj-lt"/>
              </a:rPr>
              <a:t> Tilted balance remains </a:t>
            </a:r>
            <a:br>
              <a:rPr lang="en-GB" sz="2800" dirty="0">
                <a:latin typeface="+mj-lt"/>
              </a:rPr>
            </a:br>
            <a:br>
              <a:rPr lang="en-GB" sz="2800" dirty="0">
                <a:latin typeface="+mj-lt"/>
              </a:rPr>
            </a:br>
            <a:r>
              <a:rPr lang="en-GB" sz="2800" dirty="0"/>
              <a:t>•</a:t>
            </a:r>
            <a:r>
              <a:rPr lang="en-GB" sz="2800" dirty="0">
                <a:latin typeface="+mj-lt"/>
              </a:rPr>
              <a:t> Protection for neighbourhood plans made less than 5 years ago that make an allocation</a:t>
            </a:r>
            <a:br>
              <a:rPr lang="en-GB" sz="2800" dirty="0">
                <a:latin typeface="+mj-lt"/>
              </a:rPr>
            </a:br>
            <a:br>
              <a:rPr lang="en-GB" sz="2800" dirty="0">
                <a:latin typeface="+mj-lt"/>
              </a:rPr>
            </a:br>
            <a:r>
              <a:rPr lang="en-GB" sz="2800" dirty="0"/>
              <a:t>•</a:t>
            </a:r>
            <a:r>
              <a:rPr lang="en-GB" sz="2800" dirty="0">
                <a:latin typeface="+mj-lt"/>
              </a:rPr>
              <a:t> We know sites are coming forward ahead of local plan adoption. </a:t>
            </a:r>
            <a:br>
              <a:rPr lang="en-GB" sz="2800" dirty="0">
                <a:latin typeface="+mj-lt"/>
              </a:rPr>
            </a:br>
            <a:br>
              <a:rPr lang="en-GB" sz="2800" dirty="0">
                <a:latin typeface="+mj-lt"/>
              </a:rPr>
            </a:br>
            <a:r>
              <a:rPr lang="en-GB" sz="2800" dirty="0"/>
              <a:t>•</a:t>
            </a:r>
            <a:r>
              <a:rPr lang="en-GB" sz="2800" dirty="0">
                <a:latin typeface="+mj-lt"/>
              </a:rPr>
              <a:t> Increasing weight may be given to requirements such as affordable housing, 20% BNG, etc</a:t>
            </a:r>
            <a:br>
              <a:rPr lang="en-GB" sz="2700" dirty="0"/>
            </a:br>
            <a:br>
              <a:rPr lang="en-GB" sz="2700" dirty="0">
                <a:cs typeface="Arial"/>
              </a:rPr>
            </a:br>
            <a:br>
              <a:rPr lang="en-GB" sz="2700" dirty="0">
                <a:cs typeface="Arial"/>
              </a:rPr>
            </a:br>
            <a:br>
              <a:rPr lang="en-GB" sz="2700" dirty="0"/>
            </a:br>
            <a:endParaRPr lang="en-GB" sz="2700" dirty="0">
              <a:cs typeface="Arial"/>
            </a:endParaRPr>
          </a:p>
        </p:txBody>
      </p:sp>
      <p:sp>
        <p:nvSpPr>
          <p:cNvPr id="8194" name="Rectangle 2">
            <a:extLst>
              <a:ext uri="{FF2B5EF4-FFF2-40B4-BE49-F238E27FC236}">
                <a16:creationId xmlns:a16="http://schemas.microsoft.com/office/drawing/2014/main" id="{D673724D-D6E0-DE4F-0804-A6FA4600F2E9}"/>
              </a:ext>
            </a:extLst>
          </p:cNvPr>
          <p:cNvSpPr>
            <a:spLocks noGrp="1" noChangeArrowheads="1"/>
          </p:cNvSpPr>
          <p:nvPr>
            <p:ph idx="4294967295"/>
          </p:nvPr>
        </p:nvSpPr>
        <p:spPr>
          <a:xfrm>
            <a:off x="3775075" y="5378450"/>
            <a:ext cx="8416925" cy="681038"/>
          </a:xfrm>
          <a:prstGeom prst="rect">
            <a:avLst/>
          </a:prstGeom>
        </p:spPr>
        <p:txBody>
          <a:bodyPr/>
          <a:lstStyle/>
          <a:p>
            <a:pPr lvl="2" eaLnBrk="1" hangingPunct="1"/>
            <a:endParaRPr lang="en-GB" altLang="en-US"/>
          </a:p>
          <a:p>
            <a:pPr lvl="2" eaLnBrk="1" hangingPunct="1"/>
            <a:endParaRPr lang="en-GB" altLang="en-US"/>
          </a:p>
          <a:p>
            <a:pPr lvl="2" eaLnBrk="1" hangingPunct="1"/>
            <a:endParaRPr lang="en-GB" altLang="en-US"/>
          </a:p>
          <a:p>
            <a:pPr lvl="2" eaLnBrk="1" hangingPunct="1"/>
            <a:endParaRPr lang="en-GB" altLang="en-US"/>
          </a:p>
          <a:p>
            <a:pPr lvl="2" eaLnBrk="1" hangingPunct="1"/>
            <a:endParaRPr lang="en-GB" altLang="en-US"/>
          </a:p>
        </p:txBody>
      </p:sp>
      <p:sp>
        <p:nvSpPr>
          <p:cNvPr id="8195" name="Rectangle 4">
            <a:extLst>
              <a:ext uri="{FF2B5EF4-FFF2-40B4-BE49-F238E27FC236}">
                <a16:creationId xmlns:a16="http://schemas.microsoft.com/office/drawing/2014/main" id="{8C1B4C73-0E95-D4B9-FC3F-BA9F464BC96E}"/>
              </a:ext>
            </a:extLst>
          </p:cNvPr>
          <p:cNvSpPr>
            <a:spLocks noChangeArrowheads="1"/>
          </p:cNvSpPr>
          <p:nvPr/>
        </p:nvSpPr>
        <p:spPr bwMode="auto">
          <a:xfrm>
            <a:off x="623392" y="764704"/>
            <a:ext cx="108012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Pct val="50000"/>
              <a:buFontTx/>
              <a:buNone/>
            </a:pPr>
            <a:endParaRPr lang="en-GB" altLang="en-US" sz="2400" b="1">
              <a:solidFill>
                <a:schemeClr val="accent2"/>
              </a:solidFill>
            </a:endParaRPr>
          </a:p>
          <a:p>
            <a:pPr>
              <a:buSzPct val="50000"/>
              <a:buFontTx/>
              <a:buNone/>
            </a:pPr>
            <a:endParaRPr lang="en-GB" altLang="en-US" sz="2400" b="1">
              <a:solidFill>
                <a:schemeClr val="accent2"/>
              </a:solidFill>
            </a:endParaRPr>
          </a:p>
        </p:txBody>
      </p:sp>
      <p:sp>
        <p:nvSpPr>
          <p:cNvPr id="20" name="TextBox 19">
            <a:extLst>
              <a:ext uri="{FF2B5EF4-FFF2-40B4-BE49-F238E27FC236}">
                <a16:creationId xmlns:a16="http://schemas.microsoft.com/office/drawing/2014/main" id="{22FD18EE-02F0-681C-F50E-CF532C613452}"/>
              </a:ext>
            </a:extLst>
          </p:cNvPr>
          <p:cNvSpPr txBox="1"/>
          <p:nvPr/>
        </p:nvSpPr>
        <p:spPr>
          <a:xfrm>
            <a:off x="119335" y="44624"/>
            <a:ext cx="9142139" cy="523220"/>
          </a:xfrm>
          <a:prstGeom prst="rect">
            <a:avLst/>
          </a:prstGeom>
          <a:noFill/>
        </p:spPr>
        <p:txBody>
          <a:bodyPr wrap="square" rtlCol="0">
            <a:spAutoFit/>
          </a:bodyPr>
          <a:lstStyle/>
          <a:p>
            <a:endParaRPr lang="en-GB" sz="2800" b="1">
              <a:solidFill>
                <a:schemeClr val="bg1"/>
              </a:solidFill>
              <a:latin typeface="+mn-lt"/>
            </a:endParaRPr>
          </a:p>
        </p:txBody>
      </p:sp>
      <p:sp>
        <p:nvSpPr>
          <p:cNvPr id="3" name="TextBox 2">
            <a:extLst>
              <a:ext uri="{FF2B5EF4-FFF2-40B4-BE49-F238E27FC236}">
                <a16:creationId xmlns:a16="http://schemas.microsoft.com/office/drawing/2014/main" id="{0AD64E3C-2BB8-5398-06B4-EB6BEFE43BFE}"/>
              </a:ext>
            </a:extLst>
          </p:cNvPr>
          <p:cNvSpPr txBox="1"/>
          <p:nvPr/>
        </p:nvSpPr>
        <p:spPr>
          <a:xfrm>
            <a:off x="609600" y="66690"/>
            <a:ext cx="9302824" cy="553998"/>
          </a:xfrm>
          <a:prstGeom prst="rect">
            <a:avLst/>
          </a:prstGeom>
          <a:noFill/>
        </p:spPr>
        <p:txBody>
          <a:bodyPr wrap="square" rtlCol="0">
            <a:spAutoFit/>
          </a:bodyPr>
          <a:lstStyle/>
          <a:p>
            <a:r>
              <a:rPr lang="en-GB" sz="3000" b="1" dirty="0">
                <a:solidFill>
                  <a:schemeClr val="bg1"/>
                </a:solidFill>
                <a:latin typeface="+mn-lt"/>
              </a:rPr>
              <a:t>Current position and decision making?</a:t>
            </a:r>
          </a:p>
        </p:txBody>
      </p:sp>
    </p:spTree>
    <p:extLst>
      <p:ext uri="{BB962C8B-B14F-4D97-AF65-F5344CB8AC3E}">
        <p14:creationId xmlns:p14="http://schemas.microsoft.com/office/powerpoint/2010/main" val="172659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C237-93A8-B72F-B9B6-EE14A70C9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E9F0A-644C-B127-BF70-42F4AFFC5E85}"/>
              </a:ext>
            </a:extLst>
          </p:cNvPr>
          <p:cNvSpPr>
            <a:spLocks noGrp="1"/>
          </p:cNvSpPr>
          <p:nvPr>
            <p:ph type="title"/>
          </p:nvPr>
        </p:nvSpPr>
        <p:spPr>
          <a:xfrm>
            <a:off x="817605" y="1044319"/>
            <a:ext cx="10556789" cy="5260976"/>
          </a:xfrm>
        </p:spPr>
        <p:txBody>
          <a:bodyPr lIns="91440" tIns="45720" rIns="91440" bIns="45720" anchor="t">
            <a:normAutofit fontScale="90000"/>
          </a:bodyPr>
          <a:lstStyle/>
          <a:p>
            <a:pPr lvl="0"/>
            <a:r>
              <a:rPr lang="en-GB" sz="2700" dirty="0"/>
              <a:t>The Government (MHCLG) advise of the new consultation NPPF:</a:t>
            </a:r>
            <a:br>
              <a:rPr lang="en-GB" sz="2700" dirty="0"/>
            </a:br>
            <a:br>
              <a:rPr lang="en-GB" sz="2700" dirty="0"/>
            </a:br>
            <a:r>
              <a:rPr lang="en-GB" sz="2700" dirty="0"/>
              <a:t>- Present national policy more clearly, so that it is accessible and understandable</a:t>
            </a:r>
            <a:br>
              <a:rPr lang="en-GB" sz="2700" dirty="0"/>
            </a:br>
            <a:br>
              <a:rPr lang="en-GB" sz="2700" dirty="0"/>
            </a:br>
            <a:r>
              <a:rPr lang="en-GB" sz="2700" dirty="0"/>
              <a:t>- Make national policy more rules based, to improve consistency and predictability</a:t>
            </a:r>
            <a:br>
              <a:rPr lang="en-GB" sz="2700" dirty="0"/>
            </a:br>
            <a:br>
              <a:rPr lang="en-GB" sz="2700" dirty="0"/>
            </a:br>
            <a:r>
              <a:rPr lang="en-GB" sz="2700" dirty="0"/>
              <a:t>- Make policy for decision-making more comprehensive, to support efforts to avoid duplication in plans</a:t>
            </a:r>
            <a:br>
              <a:rPr lang="en-GB" sz="2700" dirty="0"/>
            </a:br>
            <a:br>
              <a:rPr lang="en-GB" sz="2700" dirty="0"/>
            </a:br>
            <a:r>
              <a:rPr lang="en-GB" sz="2700" dirty="0"/>
              <a:t>- Take further opportunities to support growth across different sectors.</a:t>
            </a:r>
            <a:br>
              <a:rPr lang="en-GB" sz="2700" dirty="0"/>
            </a:br>
            <a:br>
              <a:rPr lang="en-GB" sz="2700" dirty="0"/>
            </a:br>
            <a:r>
              <a:rPr lang="en-GB" sz="2700" dirty="0"/>
              <a:t>Consultation closes - Tuesday 10 March 2026.</a:t>
            </a:r>
            <a:br>
              <a:rPr lang="en-GB" sz="2700" dirty="0">
                <a:cs typeface="Arial"/>
              </a:rPr>
            </a:br>
            <a:br>
              <a:rPr lang="en-GB" sz="2700" dirty="0">
                <a:cs typeface="Arial"/>
              </a:rPr>
            </a:br>
            <a:br>
              <a:rPr lang="en-GB" sz="2700" dirty="0"/>
            </a:br>
            <a:endParaRPr lang="en-GB" sz="2700" dirty="0">
              <a:cs typeface="Arial"/>
            </a:endParaRPr>
          </a:p>
        </p:txBody>
      </p:sp>
      <p:sp>
        <p:nvSpPr>
          <p:cNvPr id="8195" name="Rectangle 4">
            <a:extLst>
              <a:ext uri="{FF2B5EF4-FFF2-40B4-BE49-F238E27FC236}">
                <a16:creationId xmlns:a16="http://schemas.microsoft.com/office/drawing/2014/main" id="{F4F6E315-B194-B111-58DC-D35D20DCEB1E}"/>
              </a:ext>
            </a:extLst>
          </p:cNvPr>
          <p:cNvSpPr>
            <a:spLocks noChangeArrowheads="1"/>
          </p:cNvSpPr>
          <p:nvPr/>
        </p:nvSpPr>
        <p:spPr bwMode="auto">
          <a:xfrm>
            <a:off x="623392" y="764704"/>
            <a:ext cx="108012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Pct val="50000"/>
              <a:buFontTx/>
              <a:buNone/>
            </a:pPr>
            <a:endParaRPr lang="en-GB" altLang="en-US" sz="2400" b="1">
              <a:solidFill>
                <a:schemeClr val="accent2"/>
              </a:solidFill>
            </a:endParaRPr>
          </a:p>
          <a:p>
            <a:pPr>
              <a:buSzPct val="50000"/>
              <a:buFontTx/>
              <a:buNone/>
            </a:pPr>
            <a:endParaRPr lang="en-GB" altLang="en-US" sz="2400" b="1">
              <a:solidFill>
                <a:schemeClr val="accent2"/>
              </a:solidFill>
            </a:endParaRPr>
          </a:p>
        </p:txBody>
      </p:sp>
      <p:sp>
        <p:nvSpPr>
          <p:cNvPr id="20" name="TextBox 19">
            <a:extLst>
              <a:ext uri="{FF2B5EF4-FFF2-40B4-BE49-F238E27FC236}">
                <a16:creationId xmlns:a16="http://schemas.microsoft.com/office/drawing/2014/main" id="{E5282996-2E7B-49D1-EC5B-DB7D39E01CA6}"/>
              </a:ext>
            </a:extLst>
          </p:cNvPr>
          <p:cNvSpPr txBox="1"/>
          <p:nvPr/>
        </p:nvSpPr>
        <p:spPr>
          <a:xfrm>
            <a:off x="119335" y="44624"/>
            <a:ext cx="9142139" cy="523220"/>
          </a:xfrm>
          <a:prstGeom prst="rect">
            <a:avLst/>
          </a:prstGeom>
          <a:noFill/>
        </p:spPr>
        <p:txBody>
          <a:bodyPr wrap="square" rtlCol="0">
            <a:spAutoFit/>
          </a:bodyPr>
          <a:lstStyle/>
          <a:p>
            <a:endParaRPr lang="en-GB" sz="2800" b="1">
              <a:solidFill>
                <a:schemeClr val="bg1"/>
              </a:solidFill>
              <a:latin typeface="+mn-lt"/>
            </a:endParaRPr>
          </a:p>
        </p:txBody>
      </p:sp>
      <p:sp>
        <p:nvSpPr>
          <p:cNvPr id="3" name="TextBox 2">
            <a:extLst>
              <a:ext uri="{FF2B5EF4-FFF2-40B4-BE49-F238E27FC236}">
                <a16:creationId xmlns:a16="http://schemas.microsoft.com/office/drawing/2014/main" id="{796BAD40-3814-84CA-67B5-4D41E20FA0AC}"/>
              </a:ext>
            </a:extLst>
          </p:cNvPr>
          <p:cNvSpPr txBox="1"/>
          <p:nvPr/>
        </p:nvSpPr>
        <p:spPr>
          <a:xfrm>
            <a:off x="623392" y="73515"/>
            <a:ext cx="9302824" cy="553998"/>
          </a:xfrm>
          <a:prstGeom prst="rect">
            <a:avLst/>
          </a:prstGeom>
          <a:noFill/>
        </p:spPr>
        <p:txBody>
          <a:bodyPr wrap="square" rtlCol="0">
            <a:spAutoFit/>
          </a:bodyPr>
          <a:lstStyle/>
          <a:p>
            <a:r>
              <a:rPr lang="en-GB" sz="3000" b="1" dirty="0">
                <a:solidFill>
                  <a:schemeClr val="bg1"/>
                </a:solidFill>
                <a:latin typeface="+mn-lt"/>
              </a:rPr>
              <a:t>National changes looking forward</a:t>
            </a:r>
          </a:p>
        </p:txBody>
      </p:sp>
    </p:spTree>
    <p:extLst>
      <p:ext uri="{BB962C8B-B14F-4D97-AF65-F5344CB8AC3E}">
        <p14:creationId xmlns:p14="http://schemas.microsoft.com/office/powerpoint/2010/main" val="302352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5360D-5705-BE8F-3AB1-8653E988A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E19D4-DCBE-E8C7-F5B6-D8C77CCEB2B2}"/>
              </a:ext>
            </a:extLst>
          </p:cNvPr>
          <p:cNvSpPr>
            <a:spLocks noGrp="1"/>
          </p:cNvSpPr>
          <p:nvPr>
            <p:ph type="title"/>
          </p:nvPr>
        </p:nvSpPr>
        <p:spPr>
          <a:xfrm>
            <a:off x="817605" y="1044319"/>
            <a:ext cx="10556789" cy="5260976"/>
          </a:xfrm>
        </p:spPr>
        <p:txBody>
          <a:bodyPr lIns="91440" tIns="45720" rIns="91440" bIns="45720" anchor="t">
            <a:normAutofit/>
          </a:bodyPr>
          <a:lstStyle/>
          <a:p>
            <a:pPr lvl="0"/>
            <a:br>
              <a:rPr lang="en-GB" sz="2700" dirty="0">
                <a:cs typeface="Arial"/>
              </a:rPr>
            </a:br>
            <a:r>
              <a:rPr lang="en-GB" sz="2700" dirty="0">
                <a:cs typeface="Arial"/>
              </a:rPr>
              <a:t>Introduction of Spatial Development Strategies – Devon wide (harking back to Structure Plans?).</a:t>
            </a:r>
            <a:br>
              <a:rPr lang="en-GB" sz="2700" dirty="0">
                <a:cs typeface="Arial"/>
              </a:rPr>
            </a:br>
            <a:br>
              <a:rPr lang="en-GB" sz="2700" dirty="0">
                <a:cs typeface="Arial"/>
              </a:rPr>
            </a:br>
            <a:r>
              <a:rPr lang="en-GB" sz="2700" dirty="0">
                <a:cs typeface="Arial"/>
              </a:rPr>
              <a:t>New slimmer and more speedily produced local plans.</a:t>
            </a:r>
            <a:br>
              <a:rPr lang="en-GB" sz="2700" dirty="0">
                <a:cs typeface="Arial"/>
              </a:rPr>
            </a:br>
            <a:br>
              <a:rPr lang="en-GB" sz="2700" dirty="0">
                <a:cs typeface="Arial"/>
              </a:rPr>
            </a:br>
            <a:r>
              <a:rPr lang="en-GB" sz="2700" dirty="0">
                <a:cs typeface="Arial"/>
              </a:rPr>
              <a:t>Local plans to include far fewer policies (onus on reliance on NPPF policies).</a:t>
            </a:r>
            <a:br>
              <a:rPr lang="en-GB" sz="2700" dirty="0">
                <a:cs typeface="Arial"/>
              </a:rPr>
            </a:br>
            <a:br>
              <a:rPr lang="en-GB" sz="2700" dirty="0">
                <a:cs typeface="Arial"/>
              </a:rPr>
            </a:br>
            <a:r>
              <a:rPr lang="en-GB" sz="2700" dirty="0">
                <a:cs typeface="Arial"/>
              </a:rPr>
              <a:t>Key focus for local plans to be on allocating land for development.</a:t>
            </a:r>
            <a:br>
              <a:rPr lang="en-GB" sz="2700" dirty="0">
                <a:cs typeface="Arial"/>
              </a:rPr>
            </a:br>
            <a:br>
              <a:rPr lang="en-GB" sz="2700" dirty="0">
                <a:cs typeface="Arial"/>
              </a:rPr>
            </a:br>
            <a:r>
              <a:rPr lang="en-GB" sz="2700" dirty="0">
                <a:cs typeface="Arial"/>
              </a:rPr>
              <a:t>And … all within the context of local government reorganisation.</a:t>
            </a:r>
          </a:p>
        </p:txBody>
      </p:sp>
      <p:sp>
        <p:nvSpPr>
          <p:cNvPr id="8195" name="Rectangle 4">
            <a:extLst>
              <a:ext uri="{FF2B5EF4-FFF2-40B4-BE49-F238E27FC236}">
                <a16:creationId xmlns:a16="http://schemas.microsoft.com/office/drawing/2014/main" id="{48FBF3D1-2C28-7082-C385-69DE524908AD}"/>
              </a:ext>
            </a:extLst>
          </p:cNvPr>
          <p:cNvSpPr>
            <a:spLocks noChangeArrowheads="1"/>
          </p:cNvSpPr>
          <p:nvPr/>
        </p:nvSpPr>
        <p:spPr bwMode="auto">
          <a:xfrm>
            <a:off x="623392" y="764704"/>
            <a:ext cx="108012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Pct val="50000"/>
              <a:buFontTx/>
              <a:buNone/>
            </a:pPr>
            <a:endParaRPr lang="en-GB" altLang="en-US" sz="2400" b="1">
              <a:solidFill>
                <a:schemeClr val="accent2"/>
              </a:solidFill>
            </a:endParaRPr>
          </a:p>
          <a:p>
            <a:pPr>
              <a:buSzPct val="50000"/>
              <a:buFontTx/>
              <a:buNone/>
            </a:pPr>
            <a:endParaRPr lang="en-GB" altLang="en-US" sz="2400" b="1">
              <a:solidFill>
                <a:schemeClr val="accent2"/>
              </a:solidFill>
            </a:endParaRPr>
          </a:p>
        </p:txBody>
      </p:sp>
      <p:sp>
        <p:nvSpPr>
          <p:cNvPr id="20" name="TextBox 19">
            <a:extLst>
              <a:ext uri="{FF2B5EF4-FFF2-40B4-BE49-F238E27FC236}">
                <a16:creationId xmlns:a16="http://schemas.microsoft.com/office/drawing/2014/main" id="{6A6EC327-A0EE-9E4F-8914-E02C81E3503F}"/>
              </a:ext>
            </a:extLst>
          </p:cNvPr>
          <p:cNvSpPr txBox="1"/>
          <p:nvPr/>
        </p:nvSpPr>
        <p:spPr>
          <a:xfrm>
            <a:off x="119335" y="44624"/>
            <a:ext cx="9142139" cy="523220"/>
          </a:xfrm>
          <a:prstGeom prst="rect">
            <a:avLst/>
          </a:prstGeom>
          <a:noFill/>
        </p:spPr>
        <p:txBody>
          <a:bodyPr wrap="square" rtlCol="0">
            <a:spAutoFit/>
          </a:bodyPr>
          <a:lstStyle/>
          <a:p>
            <a:endParaRPr lang="en-GB" sz="2800" b="1">
              <a:solidFill>
                <a:schemeClr val="bg1"/>
              </a:solidFill>
              <a:latin typeface="+mn-lt"/>
            </a:endParaRPr>
          </a:p>
        </p:txBody>
      </p:sp>
      <p:sp>
        <p:nvSpPr>
          <p:cNvPr id="3" name="TextBox 2">
            <a:extLst>
              <a:ext uri="{FF2B5EF4-FFF2-40B4-BE49-F238E27FC236}">
                <a16:creationId xmlns:a16="http://schemas.microsoft.com/office/drawing/2014/main" id="{60F9CAAB-7DE2-6D1E-969A-6D550534594A}"/>
              </a:ext>
            </a:extLst>
          </p:cNvPr>
          <p:cNvSpPr txBox="1"/>
          <p:nvPr/>
        </p:nvSpPr>
        <p:spPr>
          <a:xfrm>
            <a:off x="623392" y="73515"/>
            <a:ext cx="9302824" cy="553998"/>
          </a:xfrm>
          <a:prstGeom prst="rect">
            <a:avLst/>
          </a:prstGeom>
          <a:noFill/>
        </p:spPr>
        <p:txBody>
          <a:bodyPr wrap="square" rtlCol="0">
            <a:spAutoFit/>
          </a:bodyPr>
          <a:lstStyle/>
          <a:p>
            <a:r>
              <a:rPr lang="en-GB" sz="3000" b="1" dirty="0">
                <a:solidFill>
                  <a:schemeClr val="bg1"/>
                </a:solidFill>
                <a:latin typeface="+mn-lt"/>
              </a:rPr>
              <a:t>Longer term plan making</a:t>
            </a:r>
          </a:p>
        </p:txBody>
      </p:sp>
    </p:spTree>
    <p:extLst>
      <p:ext uri="{BB962C8B-B14F-4D97-AF65-F5344CB8AC3E}">
        <p14:creationId xmlns:p14="http://schemas.microsoft.com/office/powerpoint/2010/main" val="375040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97673-6826-A12A-5598-2A040EE7AA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2B485D-5646-0627-8CDC-0C49618BB7BE}"/>
              </a:ext>
            </a:extLst>
          </p:cNvPr>
          <p:cNvSpPr>
            <a:spLocks noGrp="1"/>
          </p:cNvSpPr>
          <p:nvPr>
            <p:ph type="ctrTitle"/>
          </p:nvPr>
        </p:nvSpPr>
        <p:spPr/>
        <p:txBody>
          <a:bodyPr/>
          <a:lstStyle/>
          <a:p>
            <a:r>
              <a:rPr lang="en-GB" dirty="0"/>
              <a:t>Any questions?</a:t>
            </a:r>
          </a:p>
        </p:txBody>
      </p:sp>
    </p:spTree>
    <p:extLst>
      <p:ext uri="{BB962C8B-B14F-4D97-AF65-F5344CB8AC3E}">
        <p14:creationId xmlns:p14="http://schemas.microsoft.com/office/powerpoint/2010/main" val="328010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680C1-A1BB-1D38-C5E6-C4984CCC7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69B6E-582F-1D63-9205-82541CF689A6}"/>
              </a:ext>
            </a:extLst>
          </p:cNvPr>
          <p:cNvSpPr>
            <a:spLocks noGrp="1"/>
          </p:cNvSpPr>
          <p:nvPr>
            <p:ph type="title"/>
          </p:nvPr>
        </p:nvSpPr>
        <p:spPr>
          <a:xfrm>
            <a:off x="838200" y="1056985"/>
            <a:ext cx="10556789" cy="5036311"/>
          </a:xfrm>
        </p:spPr>
        <p:txBody>
          <a:bodyPr lIns="91440" tIns="45720" rIns="91440" bIns="45720" anchor="t">
            <a:normAutofit/>
          </a:bodyPr>
          <a:lstStyle/>
          <a:p>
            <a:r>
              <a:rPr lang="en-GB" sz="3200" dirty="0"/>
              <a:t>•</a:t>
            </a:r>
            <a:r>
              <a:rPr lang="en-GB" sz="3200" dirty="0">
                <a:cs typeface="Arial"/>
              </a:rPr>
              <a:t> The ‘rule-book’ for determining planning applications</a:t>
            </a:r>
            <a:br>
              <a:rPr lang="en-GB" sz="3200" dirty="0">
                <a:cs typeface="Arial"/>
              </a:rPr>
            </a:br>
            <a:br>
              <a:rPr lang="en-GB" sz="3200" dirty="0">
                <a:cs typeface="Arial"/>
              </a:rPr>
            </a:br>
            <a:r>
              <a:rPr lang="en-GB" sz="3200" dirty="0"/>
              <a:t>•</a:t>
            </a:r>
            <a:r>
              <a:rPr lang="en-GB" sz="3200" dirty="0">
                <a:cs typeface="Arial"/>
              </a:rPr>
              <a:t> Sets out where new development will be allowed and restricted</a:t>
            </a:r>
            <a:br>
              <a:rPr lang="en-GB" sz="3200" dirty="0">
                <a:cs typeface="Arial"/>
              </a:rPr>
            </a:br>
            <a:br>
              <a:rPr lang="en-GB" sz="3200" dirty="0">
                <a:cs typeface="Arial"/>
              </a:rPr>
            </a:br>
            <a:r>
              <a:rPr lang="en-GB" sz="3200" dirty="0"/>
              <a:t>•</a:t>
            </a:r>
            <a:r>
              <a:rPr lang="en-GB" sz="3200" dirty="0">
                <a:cs typeface="Arial"/>
              </a:rPr>
              <a:t> Protects our natural and built assets</a:t>
            </a:r>
            <a:br>
              <a:rPr lang="en-GB" sz="3200" dirty="0">
                <a:cs typeface="Arial"/>
              </a:rPr>
            </a:br>
            <a:br>
              <a:rPr lang="en-GB" sz="3200" dirty="0">
                <a:cs typeface="Arial"/>
              </a:rPr>
            </a:br>
            <a:r>
              <a:rPr lang="en-GB" sz="3200" dirty="0"/>
              <a:t>•</a:t>
            </a:r>
            <a:r>
              <a:rPr lang="en-GB" sz="3200" dirty="0">
                <a:cs typeface="Arial"/>
              </a:rPr>
              <a:t> Provides homes for people to live in and places for work and leisure</a:t>
            </a:r>
            <a:br>
              <a:rPr lang="en-GB" sz="3200" dirty="0">
                <a:cs typeface="Arial"/>
              </a:rPr>
            </a:br>
            <a:br>
              <a:rPr lang="en-GB" sz="3200" dirty="0">
                <a:cs typeface="Arial"/>
              </a:rPr>
            </a:br>
            <a:r>
              <a:rPr lang="en-GB" sz="3200" dirty="0"/>
              <a:t>•</a:t>
            </a:r>
            <a:r>
              <a:rPr lang="en-GB" sz="3200" dirty="0">
                <a:cs typeface="Arial"/>
              </a:rPr>
              <a:t> Secures affordable housing and other developer contributions</a:t>
            </a:r>
          </a:p>
        </p:txBody>
      </p:sp>
      <p:sp>
        <p:nvSpPr>
          <p:cNvPr id="8194" name="Rectangle 2">
            <a:extLst>
              <a:ext uri="{FF2B5EF4-FFF2-40B4-BE49-F238E27FC236}">
                <a16:creationId xmlns:a16="http://schemas.microsoft.com/office/drawing/2014/main" id="{920C1B42-F6C5-B349-0B82-86AE6B2F2951}"/>
              </a:ext>
            </a:extLst>
          </p:cNvPr>
          <p:cNvSpPr>
            <a:spLocks noGrp="1" noChangeArrowheads="1"/>
          </p:cNvSpPr>
          <p:nvPr>
            <p:ph idx="4294967295"/>
          </p:nvPr>
        </p:nvSpPr>
        <p:spPr>
          <a:xfrm>
            <a:off x="3775075" y="5378450"/>
            <a:ext cx="8416925" cy="681038"/>
          </a:xfrm>
          <a:prstGeom prst="rect">
            <a:avLst/>
          </a:prstGeom>
        </p:spPr>
        <p:txBody>
          <a:bodyPr/>
          <a:lstStyle/>
          <a:p>
            <a:pPr lvl="2" eaLnBrk="1" hangingPunct="1"/>
            <a:endParaRPr lang="en-GB" altLang="en-US"/>
          </a:p>
          <a:p>
            <a:pPr lvl="2" eaLnBrk="1" hangingPunct="1"/>
            <a:endParaRPr lang="en-GB" altLang="en-US"/>
          </a:p>
          <a:p>
            <a:pPr lvl="2" eaLnBrk="1" hangingPunct="1"/>
            <a:endParaRPr lang="en-GB" altLang="en-US"/>
          </a:p>
          <a:p>
            <a:pPr lvl="2" eaLnBrk="1" hangingPunct="1"/>
            <a:endParaRPr lang="en-GB" altLang="en-US"/>
          </a:p>
          <a:p>
            <a:pPr lvl="2" eaLnBrk="1" hangingPunct="1"/>
            <a:endParaRPr lang="en-GB" altLang="en-US"/>
          </a:p>
        </p:txBody>
      </p:sp>
      <p:sp>
        <p:nvSpPr>
          <p:cNvPr id="8195" name="Rectangle 4">
            <a:extLst>
              <a:ext uri="{FF2B5EF4-FFF2-40B4-BE49-F238E27FC236}">
                <a16:creationId xmlns:a16="http://schemas.microsoft.com/office/drawing/2014/main" id="{2D88D24E-9CB1-42DE-2141-36A9E65EDB86}"/>
              </a:ext>
            </a:extLst>
          </p:cNvPr>
          <p:cNvSpPr>
            <a:spLocks noChangeArrowheads="1"/>
          </p:cNvSpPr>
          <p:nvPr/>
        </p:nvSpPr>
        <p:spPr bwMode="auto">
          <a:xfrm>
            <a:off x="623392" y="764704"/>
            <a:ext cx="108012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Pct val="50000"/>
              <a:buFontTx/>
              <a:buNone/>
            </a:pPr>
            <a:endParaRPr lang="en-GB" altLang="en-US" sz="2400" b="1">
              <a:solidFill>
                <a:schemeClr val="accent2"/>
              </a:solidFill>
            </a:endParaRPr>
          </a:p>
          <a:p>
            <a:pPr>
              <a:buSzPct val="50000"/>
              <a:buFontTx/>
              <a:buNone/>
            </a:pPr>
            <a:endParaRPr lang="en-GB" altLang="en-US" sz="2400" b="1">
              <a:solidFill>
                <a:schemeClr val="accent2"/>
              </a:solidFill>
            </a:endParaRPr>
          </a:p>
        </p:txBody>
      </p:sp>
      <p:sp>
        <p:nvSpPr>
          <p:cNvPr id="20" name="TextBox 19">
            <a:extLst>
              <a:ext uri="{FF2B5EF4-FFF2-40B4-BE49-F238E27FC236}">
                <a16:creationId xmlns:a16="http://schemas.microsoft.com/office/drawing/2014/main" id="{1E3048AB-FD56-D8D3-B97C-C64FE797FD9E}"/>
              </a:ext>
            </a:extLst>
          </p:cNvPr>
          <p:cNvSpPr txBox="1"/>
          <p:nvPr/>
        </p:nvSpPr>
        <p:spPr>
          <a:xfrm>
            <a:off x="119335" y="44624"/>
            <a:ext cx="9142139" cy="523220"/>
          </a:xfrm>
          <a:prstGeom prst="rect">
            <a:avLst/>
          </a:prstGeom>
          <a:noFill/>
        </p:spPr>
        <p:txBody>
          <a:bodyPr wrap="square" rtlCol="0">
            <a:spAutoFit/>
          </a:bodyPr>
          <a:lstStyle/>
          <a:p>
            <a:endParaRPr lang="en-GB" sz="2800" b="1">
              <a:solidFill>
                <a:schemeClr val="bg1"/>
              </a:solidFill>
              <a:latin typeface="+mn-lt"/>
            </a:endParaRPr>
          </a:p>
        </p:txBody>
      </p:sp>
      <p:sp>
        <p:nvSpPr>
          <p:cNvPr id="3" name="TextBox 2">
            <a:extLst>
              <a:ext uri="{FF2B5EF4-FFF2-40B4-BE49-F238E27FC236}">
                <a16:creationId xmlns:a16="http://schemas.microsoft.com/office/drawing/2014/main" id="{812F910C-560C-9210-901C-8242A39715BB}"/>
              </a:ext>
            </a:extLst>
          </p:cNvPr>
          <p:cNvSpPr txBox="1"/>
          <p:nvPr/>
        </p:nvSpPr>
        <p:spPr>
          <a:xfrm>
            <a:off x="609600" y="66690"/>
            <a:ext cx="9302824" cy="553998"/>
          </a:xfrm>
          <a:prstGeom prst="rect">
            <a:avLst/>
          </a:prstGeom>
          <a:noFill/>
        </p:spPr>
        <p:txBody>
          <a:bodyPr wrap="square" rtlCol="0">
            <a:spAutoFit/>
          </a:bodyPr>
          <a:lstStyle/>
          <a:p>
            <a:r>
              <a:rPr lang="en-GB" sz="3000" b="1">
                <a:solidFill>
                  <a:schemeClr val="bg1"/>
                </a:solidFill>
                <a:latin typeface="+mn-lt"/>
              </a:rPr>
              <a:t>The role of the local plan – a refresher</a:t>
            </a:r>
          </a:p>
        </p:txBody>
      </p:sp>
    </p:spTree>
    <p:extLst>
      <p:ext uri="{BB962C8B-B14F-4D97-AF65-F5344CB8AC3E}">
        <p14:creationId xmlns:p14="http://schemas.microsoft.com/office/powerpoint/2010/main" val="285108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2FBC3-D9E9-4B0D-DA04-C8B0E9B2FA21}"/>
              </a:ext>
            </a:extLst>
          </p:cNvPr>
          <p:cNvSpPr>
            <a:spLocks noGrp="1"/>
          </p:cNvSpPr>
          <p:nvPr>
            <p:ph type="title"/>
          </p:nvPr>
        </p:nvSpPr>
        <p:spPr>
          <a:xfrm>
            <a:off x="838200" y="764705"/>
            <a:ext cx="10556789" cy="5328592"/>
          </a:xfrm>
        </p:spPr>
        <p:txBody>
          <a:bodyPr lIns="91440" tIns="45720" rIns="91440" bIns="45720" anchor="t">
            <a:normAutofit fontScale="90000"/>
          </a:bodyPr>
          <a:lstStyle/>
          <a:p>
            <a:r>
              <a:rPr lang="en-GB" sz="3200" dirty="0">
                <a:cs typeface="Arial"/>
              </a:rPr>
              <a:t>Until finally and fully superseded the following plans remain in place:</a:t>
            </a:r>
            <a:br>
              <a:rPr lang="en-GB" sz="3200" dirty="0">
                <a:cs typeface="Arial"/>
              </a:rPr>
            </a:br>
            <a:r>
              <a:rPr lang="en-GB" sz="3200" dirty="0">
                <a:cs typeface="Arial"/>
              </a:rPr>
              <a:t>-	the existing Local Plan;</a:t>
            </a:r>
            <a:br>
              <a:rPr lang="en-GB" sz="3200" dirty="0">
                <a:cs typeface="Arial"/>
              </a:rPr>
            </a:br>
            <a:r>
              <a:rPr lang="en-GB" sz="3200" dirty="0">
                <a:cs typeface="Arial"/>
              </a:rPr>
              <a:t>-	the Villages Plan.</a:t>
            </a:r>
            <a:br>
              <a:rPr lang="en-GB" sz="3200" dirty="0">
                <a:cs typeface="Arial"/>
              </a:rPr>
            </a:br>
            <a:br>
              <a:rPr lang="en-GB" sz="3200" dirty="0">
                <a:cs typeface="Arial"/>
              </a:rPr>
            </a:br>
            <a:r>
              <a:rPr lang="en-GB" sz="3200" dirty="0">
                <a:cs typeface="Arial"/>
              </a:rPr>
              <a:t>The Cranbrook Plan - but some policies to be superseded in part by the new plan.</a:t>
            </a:r>
            <a:br>
              <a:rPr lang="en-GB" sz="3200" dirty="0">
                <a:cs typeface="Arial"/>
              </a:rPr>
            </a:br>
            <a:br>
              <a:rPr lang="en-GB" sz="3200" dirty="0">
                <a:cs typeface="Arial"/>
              </a:rPr>
            </a:br>
            <a:r>
              <a:rPr lang="en-GB" sz="3200" dirty="0">
                <a:cs typeface="Arial"/>
              </a:rPr>
              <a:t>Neighbourhood Plans - our council remains very committed to supporting these plans.</a:t>
            </a:r>
            <a:br>
              <a:rPr lang="en-GB" sz="3200" dirty="0">
                <a:cs typeface="Arial"/>
              </a:rPr>
            </a:br>
            <a:br>
              <a:rPr lang="en-GB" sz="3200" dirty="0">
                <a:cs typeface="Arial"/>
              </a:rPr>
            </a:br>
            <a:r>
              <a:rPr lang="en-GB" sz="3200" dirty="0">
                <a:cs typeface="Arial"/>
              </a:rPr>
              <a:t>Devon County Council – waste and mineral plans</a:t>
            </a:r>
          </a:p>
        </p:txBody>
      </p:sp>
      <p:sp>
        <p:nvSpPr>
          <p:cNvPr id="8195" name="Rectangle 4"/>
          <p:cNvSpPr>
            <a:spLocks noChangeArrowheads="1"/>
          </p:cNvSpPr>
          <p:nvPr/>
        </p:nvSpPr>
        <p:spPr bwMode="auto">
          <a:xfrm>
            <a:off x="623392" y="764704"/>
            <a:ext cx="108012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Pct val="50000"/>
              <a:buFontTx/>
              <a:buNone/>
            </a:pPr>
            <a:endParaRPr lang="en-GB" altLang="en-US" sz="2400" b="1">
              <a:solidFill>
                <a:schemeClr val="accent2"/>
              </a:solidFill>
            </a:endParaRPr>
          </a:p>
          <a:p>
            <a:pPr>
              <a:buSzPct val="50000"/>
              <a:buFontTx/>
              <a:buNone/>
            </a:pPr>
            <a:endParaRPr lang="en-GB" altLang="en-US" sz="2400" b="1">
              <a:solidFill>
                <a:schemeClr val="accent2"/>
              </a:solidFill>
            </a:endParaRPr>
          </a:p>
        </p:txBody>
      </p:sp>
      <p:sp>
        <p:nvSpPr>
          <p:cNvPr id="20" name="TextBox 19"/>
          <p:cNvSpPr txBox="1"/>
          <p:nvPr/>
        </p:nvSpPr>
        <p:spPr>
          <a:xfrm>
            <a:off x="119335" y="44624"/>
            <a:ext cx="9142139" cy="523220"/>
          </a:xfrm>
          <a:prstGeom prst="rect">
            <a:avLst/>
          </a:prstGeom>
          <a:noFill/>
        </p:spPr>
        <p:txBody>
          <a:bodyPr wrap="square" rtlCol="0">
            <a:spAutoFit/>
          </a:bodyPr>
          <a:lstStyle/>
          <a:p>
            <a:endParaRPr lang="en-GB" sz="2800" b="1">
              <a:solidFill>
                <a:schemeClr val="bg1"/>
              </a:solidFill>
              <a:latin typeface="+mn-lt"/>
            </a:endParaRPr>
          </a:p>
        </p:txBody>
      </p:sp>
      <p:sp>
        <p:nvSpPr>
          <p:cNvPr id="3" name="TextBox 2">
            <a:extLst>
              <a:ext uri="{FF2B5EF4-FFF2-40B4-BE49-F238E27FC236}">
                <a16:creationId xmlns:a16="http://schemas.microsoft.com/office/drawing/2014/main" id="{8F9B33A8-F8DD-E432-1B7A-5C78CFE4828C}"/>
              </a:ext>
            </a:extLst>
          </p:cNvPr>
          <p:cNvSpPr txBox="1"/>
          <p:nvPr/>
        </p:nvSpPr>
        <p:spPr>
          <a:xfrm>
            <a:off x="609600" y="66690"/>
            <a:ext cx="9302824" cy="553998"/>
          </a:xfrm>
          <a:prstGeom prst="rect">
            <a:avLst/>
          </a:prstGeom>
          <a:noFill/>
        </p:spPr>
        <p:txBody>
          <a:bodyPr wrap="square" rtlCol="0">
            <a:spAutoFit/>
          </a:bodyPr>
          <a:lstStyle/>
          <a:p>
            <a:r>
              <a:rPr lang="en-GB" sz="3000" b="1" dirty="0">
                <a:solidFill>
                  <a:schemeClr val="bg1"/>
                </a:solidFill>
                <a:latin typeface="+mn-lt"/>
              </a:rPr>
              <a:t>The current Development Plan in East Devon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D18365-E5ED-3855-F4B8-48602BAEEAA4}"/>
              </a:ext>
            </a:extLst>
          </p:cNvPr>
          <p:cNvSpPr txBox="1"/>
          <p:nvPr/>
        </p:nvSpPr>
        <p:spPr>
          <a:xfrm>
            <a:off x="224304" y="764704"/>
            <a:ext cx="5328592" cy="6124754"/>
          </a:xfrm>
          <a:prstGeom prst="rect">
            <a:avLst/>
          </a:prstGeom>
          <a:noFill/>
        </p:spPr>
        <p:txBody>
          <a:bodyPr wrap="square" rtlCol="0">
            <a:spAutoFit/>
          </a:bodyPr>
          <a:lstStyle/>
          <a:p>
            <a:r>
              <a:rPr lang="en-GB" sz="3200" dirty="0">
                <a:latin typeface="+mj-lt"/>
              </a:rPr>
              <a:t>28 plans made in East Devon (</a:t>
            </a:r>
            <a:r>
              <a:rPr lang="en-GB" sz="3200" dirty="0">
                <a:solidFill>
                  <a:schemeClr val="accent2"/>
                </a:solidFill>
                <a:latin typeface="+mj-lt"/>
              </a:rPr>
              <a:t>blue</a:t>
            </a:r>
            <a:r>
              <a:rPr lang="en-GB" sz="3200" dirty="0">
                <a:latin typeface="+mj-lt"/>
              </a:rPr>
              <a:t>)</a:t>
            </a:r>
          </a:p>
          <a:p>
            <a:pPr marL="342900" indent="-342900">
              <a:buFont typeface="Arial" panose="020B0604020202020204" pitchFamily="34" charset="0"/>
              <a:buChar char="•"/>
            </a:pPr>
            <a:r>
              <a:rPr lang="en-GB" sz="3200" dirty="0">
                <a:latin typeface="+mj-lt"/>
              </a:rPr>
              <a:t>27 first plans</a:t>
            </a:r>
            <a:endParaRPr lang="en-GB" sz="3200" dirty="0">
              <a:highlight>
                <a:srgbClr val="FFFF00"/>
              </a:highlight>
              <a:latin typeface="+mj-lt"/>
            </a:endParaRPr>
          </a:p>
          <a:p>
            <a:pPr marL="342900" indent="-342900">
              <a:buFont typeface="Arial" panose="020B0604020202020204" pitchFamily="34" charset="0"/>
              <a:buChar char="•"/>
            </a:pPr>
            <a:r>
              <a:rPr lang="en-GB" sz="3200" dirty="0">
                <a:latin typeface="+mj-lt"/>
              </a:rPr>
              <a:t>1 modified plan</a:t>
            </a:r>
          </a:p>
          <a:p>
            <a:endParaRPr lang="en-GB" sz="3200" dirty="0">
              <a:latin typeface="+mj-lt"/>
            </a:endParaRPr>
          </a:p>
          <a:p>
            <a:pPr marL="342900" indent="-342900">
              <a:buFont typeface="Arial" panose="020B0604020202020204" pitchFamily="34" charset="0"/>
              <a:buChar char="•"/>
            </a:pPr>
            <a:r>
              <a:rPr lang="en-GB" sz="3200" dirty="0">
                <a:latin typeface="+mj-lt"/>
              </a:rPr>
              <a:t>1 at examination now</a:t>
            </a:r>
          </a:p>
          <a:p>
            <a:pPr marL="342900" indent="-342900">
              <a:buFont typeface="Arial" panose="020B0604020202020204" pitchFamily="34" charset="0"/>
              <a:buChar char="•"/>
            </a:pPr>
            <a:r>
              <a:rPr lang="en-GB" sz="3200" dirty="0">
                <a:latin typeface="+mj-lt"/>
              </a:rPr>
              <a:t>3+ new plans actively emerging</a:t>
            </a:r>
          </a:p>
          <a:p>
            <a:pPr marL="342900" indent="-342900">
              <a:buFont typeface="Arial" panose="020B0604020202020204" pitchFamily="34" charset="0"/>
              <a:buChar char="•"/>
            </a:pPr>
            <a:r>
              <a:rPr lang="en-GB" sz="3200" dirty="0">
                <a:latin typeface="+mj-lt"/>
              </a:rPr>
              <a:t>3+ undertaking reviews</a:t>
            </a:r>
          </a:p>
          <a:p>
            <a:pPr marL="342900" indent="-342900">
              <a:buFont typeface="Arial" panose="020B0604020202020204" pitchFamily="34" charset="0"/>
              <a:buChar char="•"/>
            </a:pPr>
            <a:r>
              <a:rPr lang="en-GB" sz="3200" dirty="0">
                <a:latin typeface="+mj-lt"/>
              </a:rPr>
              <a:t>Enquiries from 7 more</a:t>
            </a:r>
          </a:p>
          <a:p>
            <a:pPr marL="342900" indent="-342900">
              <a:buFont typeface="Arial" panose="020B0604020202020204" pitchFamily="34" charset="0"/>
              <a:buChar char="•"/>
            </a:pPr>
            <a:endParaRPr lang="en-GB" dirty="0">
              <a:latin typeface="+mj-lt"/>
            </a:endParaRPr>
          </a:p>
          <a:p>
            <a:endParaRPr lang="en-GB" dirty="0"/>
          </a:p>
          <a:p>
            <a:endParaRPr lang="en-GB" dirty="0"/>
          </a:p>
        </p:txBody>
      </p:sp>
      <p:sp>
        <p:nvSpPr>
          <p:cNvPr id="8" name="TextBox 7">
            <a:extLst>
              <a:ext uri="{FF2B5EF4-FFF2-40B4-BE49-F238E27FC236}">
                <a16:creationId xmlns:a16="http://schemas.microsoft.com/office/drawing/2014/main" id="{C7979F2A-9D25-CCA6-99B6-A03C4A8EA285}"/>
              </a:ext>
            </a:extLst>
          </p:cNvPr>
          <p:cNvSpPr txBox="1"/>
          <p:nvPr/>
        </p:nvSpPr>
        <p:spPr>
          <a:xfrm>
            <a:off x="191343" y="28144"/>
            <a:ext cx="8323391" cy="584775"/>
          </a:xfrm>
          <a:prstGeom prst="rect">
            <a:avLst/>
          </a:prstGeom>
          <a:noFill/>
        </p:spPr>
        <p:txBody>
          <a:bodyPr wrap="square" rtlCol="0">
            <a:spAutoFit/>
          </a:bodyPr>
          <a:lstStyle/>
          <a:p>
            <a:r>
              <a:rPr lang="en-GB" sz="3200" b="1" dirty="0">
                <a:solidFill>
                  <a:schemeClr val="bg1"/>
                </a:solidFill>
                <a:latin typeface="+mj-lt"/>
              </a:rPr>
              <a:t>Neighbourhood plan coverage</a:t>
            </a:r>
          </a:p>
        </p:txBody>
      </p:sp>
      <p:pic>
        <p:nvPicPr>
          <p:cNvPr id="5" name="Picture 4">
            <a:extLst>
              <a:ext uri="{FF2B5EF4-FFF2-40B4-BE49-F238E27FC236}">
                <a16:creationId xmlns:a16="http://schemas.microsoft.com/office/drawing/2014/main" id="{8E1A30E2-FEC3-9137-D78B-607F063F324B}"/>
              </a:ext>
            </a:extLst>
          </p:cNvPr>
          <p:cNvPicPr>
            <a:picLocks noChangeAspect="1"/>
          </p:cNvPicPr>
          <p:nvPr/>
        </p:nvPicPr>
        <p:blipFill>
          <a:blip r:embed="rId3"/>
          <a:stretch>
            <a:fillRect/>
          </a:stretch>
        </p:blipFill>
        <p:spPr>
          <a:xfrm>
            <a:off x="5516113" y="1130900"/>
            <a:ext cx="6640728" cy="4513821"/>
          </a:xfrm>
          <a:prstGeom prst="rect">
            <a:avLst/>
          </a:prstGeom>
          <a:ln w="28575">
            <a:solidFill>
              <a:srgbClr val="000000"/>
            </a:solidFill>
          </a:ln>
        </p:spPr>
      </p:pic>
    </p:spTree>
    <p:extLst>
      <p:ext uri="{BB962C8B-B14F-4D97-AF65-F5344CB8AC3E}">
        <p14:creationId xmlns:p14="http://schemas.microsoft.com/office/powerpoint/2010/main" val="1820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B9D89-E85D-0B2E-A173-46F280A84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484DF-E5F4-ACFB-0198-55AF2E12151C}"/>
              </a:ext>
            </a:extLst>
          </p:cNvPr>
          <p:cNvSpPr>
            <a:spLocks noGrp="1"/>
          </p:cNvSpPr>
          <p:nvPr>
            <p:ph type="title"/>
          </p:nvPr>
        </p:nvSpPr>
        <p:spPr>
          <a:xfrm>
            <a:off x="838200" y="764705"/>
            <a:ext cx="10556789" cy="5328592"/>
          </a:xfrm>
        </p:spPr>
        <p:txBody>
          <a:bodyPr lIns="91440" tIns="45720" rIns="91440" bIns="45720" anchor="t">
            <a:normAutofit fontScale="90000"/>
          </a:bodyPr>
          <a:lstStyle/>
          <a:p>
            <a:r>
              <a:rPr lang="en-GB" sz="3200" dirty="0">
                <a:cs typeface="Arial"/>
              </a:rPr>
              <a:t>Our work sits in context of:</a:t>
            </a:r>
            <a:br>
              <a:rPr lang="en-GB" sz="3200" dirty="0">
                <a:cs typeface="Arial"/>
              </a:rPr>
            </a:br>
            <a:br>
              <a:rPr lang="en-GB" sz="3200" dirty="0">
                <a:cs typeface="Arial"/>
              </a:rPr>
            </a:br>
            <a:r>
              <a:rPr lang="en-GB" sz="3200" dirty="0">
                <a:cs typeface="Arial"/>
              </a:rPr>
              <a:t>2023 NPPF – against which our local plan will be Examined.</a:t>
            </a:r>
            <a:br>
              <a:rPr lang="en-GB" sz="3200" dirty="0">
                <a:cs typeface="Arial"/>
              </a:rPr>
            </a:br>
            <a:br>
              <a:rPr lang="en-GB" sz="3200" dirty="0">
                <a:cs typeface="Arial"/>
              </a:rPr>
            </a:br>
            <a:r>
              <a:rPr lang="en-GB" sz="3200" dirty="0">
                <a:cs typeface="Arial"/>
              </a:rPr>
              <a:t>2024 NPPF – used for DM purposes and some new local plan relevance. </a:t>
            </a:r>
            <a:br>
              <a:rPr lang="en-GB" sz="3200" dirty="0">
                <a:cs typeface="Arial"/>
              </a:rPr>
            </a:br>
            <a:br>
              <a:rPr lang="en-GB" sz="3200" dirty="0">
                <a:cs typeface="Arial"/>
              </a:rPr>
            </a:br>
            <a:r>
              <a:rPr lang="en-GB" sz="3200" dirty="0">
                <a:cs typeface="Arial"/>
              </a:rPr>
              <a:t>2025 NPPF – current consultation draft (more to be said in conclusions)</a:t>
            </a:r>
            <a:br>
              <a:rPr lang="en-GB" sz="3200" dirty="0">
                <a:cs typeface="Arial"/>
              </a:rPr>
            </a:br>
            <a:br>
              <a:rPr lang="en-GB" sz="3200" dirty="0">
                <a:cs typeface="Arial"/>
              </a:rPr>
            </a:br>
            <a:r>
              <a:rPr lang="en-GB" sz="3200" dirty="0">
                <a:cs typeface="Arial"/>
              </a:rPr>
              <a:t>Planning and Infrastructure Act - 2025</a:t>
            </a:r>
            <a:br>
              <a:rPr lang="en-GB" sz="3200" dirty="0">
                <a:cs typeface="Arial"/>
              </a:rPr>
            </a:br>
            <a:br>
              <a:rPr lang="en-GB" sz="3200" dirty="0">
                <a:cs typeface="Arial"/>
              </a:rPr>
            </a:br>
            <a:br>
              <a:rPr lang="en-GB" sz="3200" dirty="0">
                <a:cs typeface="Arial"/>
              </a:rPr>
            </a:br>
            <a:endParaRPr lang="en-GB" sz="3200" dirty="0">
              <a:cs typeface="Arial"/>
            </a:endParaRPr>
          </a:p>
        </p:txBody>
      </p:sp>
      <p:sp>
        <p:nvSpPr>
          <p:cNvPr id="8195" name="Rectangle 4">
            <a:extLst>
              <a:ext uri="{FF2B5EF4-FFF2-40B4-BE49-F238E27FC236}">
                <a16:creationId xmlns:a16="http://schemas.microsoft.com/office/drawing/2014/main" id="{2B747948-4277-0A3E-6CE7-952237D2079B}"/>
              </a:ext>
            </a:extLst>
          </p:cNvPr>
          <p:cNvSpPr>
            <a:spLocks noChangeArrowheads="1"/>
          </p:cNvSpPr>
          <p:nvPr/>
        </p:nvSpPr>
        <p:spPr bwMode="auto">
          <a:xfrm>
            <a:off x="623392" y="764704"/>
            <a:ext cx="108012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Pct val="50000"/>
              <a:buFontTx/>
              <a:buNone/>
            </a:pPr>
            <a:endParaRPr lang="en-GB" altLang="en-US" sz="2400" b="1">
              <a:solidFill>
                <a:schemeClr val="accent2"/>
              </a:solidFill>
            </a:endParaRPr>
          </a:p>
          <a:p>
            <a:pPr>
              <a:buSzPct val="50000"/>
              <a:buFontTx/>
              <a:buNone/>
            </a:pPr>
            <a:endParaRPr lang="en-GB" altLang="en-US" sz="2400" b="1">
              <a:solidFill>
                <a:schemeClr val="accent2"/>
              </a:solidFill>
            </a:endParaRPr>
          </a:p>
        </p:txBody>
      </p:sp>
      <p:sp>
        <p:nvSpPr>
          <p:cNvPr id="20" name="TextBox 19">
            <a:extLst>
              <a:ext uri="{FF2B5EF4-FFF2-40B4-BE49-F238E27FC236}">
                <a16:creationId xmlns:a16="http://schemas.microsoft.com/office/drawing/2014/main" id="{8BD31CF4-AC96-4503-0BF3-4524E9889340}"/>
              </a:ext>
            </a:extLst>
          </p:cNvPr>
          <p:cNvSpPr txBox="1"/>
          <p:nvPr/>
        </p:nvSpPr>
        <p:spPr>
          <a:xfrm>
            <a:off x="119335" y="44624"/>
            <a:ext cx="9142139" cy="523220"/>
          </a:xfrm>
          <a:prstGeom prst="rect">
            <a:avLst/>
          </a:prstGeom>
          <a:noFill/>
        </p:spPr>
        <p:txBody>
          <a:bodyPr wrap="square" rtlCol="0">
            <a:spAutoFit/>
          </a:bodyPr>
          <a:lstStyle/>
          <a:p>
            <a:endParaRPr lang="en-GB" sz="2800" b="1">
              <a:solidFill>
                <a:schemeClr val="bg1"/>
              </a:solidFill>
              <a:latin typeface="+mn-lt"/>
            </a:endParaRPr>
          </a:p>
        </p:txBody>
      </p:sp>
      <p:sp>
        <p:nvSpPr>
          <p:cNvPr id="3" name="TextBox 2">
            <a:extLst>
              <a:ext uri="{FF2B5EF4-FFF2-40B4-BE49-F238E27FC236}">
                <a16:creationId xmlns:a16="http://schemas.microsoft.com/office/drawing/2014/main" id="{D46690B3-EED1-3347-B0F9-9B5B15DE1CD2}"/>
              </a:ext>
            </a:extLst>
          </p:cNvPr>
          <p:cNvSpPr txBox="1"/>
          <p:nvPr/>
        </p:nvSpPr>
        <p:spPr>
          <a:xfrm>
            <a:off x="609600" y="66690"/>
            <a:ext cx="9302824" cy="553998"/>
          </a:xfrm>
          <a:prstGeom prst="rect">
            <a:avLst/>
          </a:prstGeom>
          <a:noFill/>
        </p:spPr>
        <p:txBody>
          <a:bodyPr wrap="square" rtlCol="0">
            <a:spAutoFit/>
          </a:bodyPr>
          <a:lstStyle/>
          <a:p>
            <a:r>
              <a:rPr lang="en-GB" sz="3000" b="1" dirty="0">
                <a:solidFill>
                  <a:schemeClr val="bg1"/>
                </a:solidFill>
                <a:latin typeface="+mn-lt"/>
              </a:rPr>
              <a:t>The government / national picture</a:t>
            </a:r>
          </a:p>
        </p:txBody>
      </p:sp>
    </p:spTree>
    <p:extLst>
      <p:ext uri="{BB962C8B-B14F-4D97-AF65-F5344CB8AC3E}">
        <p14:creationId xmlns:p14="http://schemas.microsoft.com/office/powerpoint/2010/main" val="73194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10176-8859-523C-76C4-093A9B701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CF528-14BA-CFA6-924F-F04B3924E1BC}"/>
              </a:ext>
            </a:extLst>
          </p:cNvPr>
          <p:cNvSpPr>
            <a:spLocks noGrp="1"/>
          </p:cNvSpPr>
          <p:nvPr>
            <p:ph type="title"/>
          </p:nvPr>
        </p:nvSpPr>
        <p:spPr>
          <a:xfrm>
            <a:off x="506047" y="908720"/>
            <a:ext cx="10908480" cy="4997235"/>
          </a:xfrm>
        </p:spPr>
        <p:txBody>
          <a:bodyPr lIns="91440" tIns="45720" rIns="91440" bIns="45720" anchor="t">
            <a:normAutofit fontScale="90000"/>
          </a:bodyPr>
          <a:lstStyle/>
          <a:p>
            <a:r>
              <a:rPr lang="en-GB" sz="3200" dirty="0"/>
              <a:t>•</a:t>
            </a:r>
            <a:r>
              <a:rPr lang="en-GB" sz="3200" dirty="0">
                <a:cs typeface="Arial"/>
              </a:rPr>
              <a:t> Government require high housing numbers (950 a year – includes a 20% ‘reduction’) and we have a clear growth agenda</a:t>
            </a:r>
            <a:br>
              <a:rPr lang="en-GB" sz="3200" dirty="0">
                <a:cs typeface="Arial"/>
              </a:rPr>
            </a:br>
            <a:br>
              <a:rPr lang="en-GB" sz="3200" dirty="0"/>
            </a:br>
            <a:r>
              <a:rPr lang="en-GB" sz="3200" dirty="0"/>
              <a:t>•</a:t>
            </a:r>
            <a:r>
              <a:rPr lang="en-GB" sz="3200" dirty="0">
                <a:cs typeface="Arial"/>
              </a:rPr>
              <a:t> But 57% of East Devon is in National Landscape areas</a:t>
            </a:r>
            <a:br>
              <a:rPr lang="en-GB" sz="3200" dirty="0">
                <a:cs typeface="Arial"/>
              </a:rPr>
            </a:br>
            <a:br>
              <a:rPr lang="en-GB" sz="3200" dirty="0">
                <a:cs typeface="Arial"/>
              </a:rPr>
            </a:br>
            <a:r>
              <a:rPr lang="en-GB" sz="3200" dirty="0"/>
              <a:t>•</a:t>
            </a:r>
            <a:r>
              <a:rPr lang="en-GB" sz="3200" dirty="0">
                <a:cs typeface="Arial"/>
              </a:rPr>
              <a:t> The Jurassic Coast is great but acts as a constraint</a:t>
            </a:r>
            <a:br>
              <a:rPr lang="en-GB" sz="3200" dirty="0">
                <a:cs typeface="Arial"/>
              </a:rPr>
            </a:br>
            <a:br>
              <a:rPr lang="en-GB" sz="3200" dirty="0">
                <a:cs typeface="Arial"/>
              </a:rPr>
            </a:br>
            <a:r>
              <a:rPr lang="en-GB" sz="3200" dirty="0"/>
              <a:t>•</a:t>
            </a:r>
            <a:r>
              <a:rPr lang="en-GB" sz="3200" dirty="0">
                <a:cs typeface="Arial"/>
              </a:rPr>
              <a:t> 4,000 plus listed buildings/heritage assets</a:t>
            </a:r>
            <a:br>
              <a:rPr lang="en-GB" sz="3200" dirty="0">
                <a:cs typeface="Arial"/>
              </a:rPr>
            </a:br>
            <a:br>
              <a:rPr lang="en-GB" sz="3200" dirty="0">
                <a:cs typeface="Arial"/>
              </a:rPr>
            </a:br>
            <a:r>
              <a:rPr lang="en-GB" sz="3200" dirty="0"/>
              <a:t>•</a:t>
            </a:r>
            <a:r>
              <a:rPr lang="en-GB" sz="3200" dirty="0">
                <a:cs typeface="Arial"/>
              </a:rPr>
              <a:t> Strains and stresses on existing infrastructure</a:t>
            </a:r>
            <a:br>
              <a:rPr lang="en-GB" sz="3200" dirty="0">
                <a:cs typeface="Arial"/>
              </a:rPr>
            </a:br>
            <a:br>
              <a:rPr lang="en-GB" sz="3200" dirty="0">
                <a:cs typeface="Arial"/>
              </a:rPr>
            </a:br>
            <a:r>
              <a:rPr lang="en-GB" sz="3200" dirty="0"/>
              <a:t>•</a:t>
            </a:r>
            <a:r>
              <a:rPr lang="en-GB" sz="3200" dirty="0">
                <a:cs typeface="Arial"/>
              </a:rPr>
              <a:t> Need to plan for new infrastructure</a:t>
            </a:r>
            <a:endParaRPr lang="en-US" dirty="0">
              <a:cs typeface="Arial"/>
            </a:endParaRPr>
          </a:p>
        </p:txBody>
      </p:sp>
      <p:sp>
        <p:nvSpPr>
          <p:cNvPr id="8194" name="Rectangle 2">
            <a:extLst>
              <a:ext uri="{FF2B5EF4-FFF2-40B4-BE49-F238E27FC236}">
                <a16:creationId xmlns:a16="http://schemas.microsoft.com/office/drawing/2014/main" id="{52C60ACB-1868-293B-4797-5DCFA9629C9A}"/>
              </a:ext>
            </a:extLst>
          </p:cNvPr>
          <p:cNvSpPr>
            <a:spLocks noGrp="1" noChangeArrowheads="1"/>
          </p:cNvSpPr>
          <p:nvPr>
            <p:ph idx="4294967295"/>
          </p:nvPr>
        </p:nvSpPr>
        <p:spPr>
          <a:xfrm>
            <a:off x="3775075" y="5378450"/>
            <a:ext cx="8416925" cy="681038"/>
          </a:xfrm>
          <a:prstGeom prst="rect">
            <a:avLst/>
          </a:prstGeom>
        </p:spPr>
        <p:txBody>
          <a:bodyPr/>
          <a:lstStyle/>
          <a:p>
            <a:pPr lvl="2" eaLnBrk="1" hangingPunct="1"/>
            <a:endParaRPr lang="en-GB" altLang="en-US"/>
          </a:p>
          <a:p>
            <a:pPr lvl="2" eaLnBrk="1" hangingPunct="1"/>
            <a:endParaRPr lang="en-GB" altLang="en-US"/>
          </a:p>
          <a:p>
            <a:pPr lvl="2" eaLnBrk="1" hangingPunct="1"/>
            <a:endParaRPr lang="en-GB" altLang="en-US"/>
          </a:p>
          <a:p>
            <a:pPr lvl="2" eaLnBrk="1" hangingPunct="1"/>
            <a:endParaRPr lang="en-GB" altLang="en-US"/>
          </a:p>
          <a:p>
            <a:pPr lvl="2" eaLnBrk="1" hangingPunct="1"/>
            <a:endParaRPr lang="en-GB" altLang="en-US"/>
          </a:p>
        </p:txBody>
      </p:sp>
      <p:sp>
        <p:nvSpPr>
          <p:cNvPr id="8195" name="Rectangle 4">
            <a:extLst>
              <a:ext uri="{FF2B5EF4-FFF2-40B4-BE49-F238E27FC236}">
                <a16:creationId xmlns:a16="http://schemas.microsoft.com/office/drawing/2014/main" id="{D796F35F-136B-3947-868D-9395D5C747F8}"/>
              </a:ext>
            </a:extLst>
          </p:cNvPr>
          <p:cNvSpPr>
            <a:spLocks noChangeArrowheads="1"/>
          </p:cNvSpPr>
          <p:nvPr/>
        </p:nvSpPr>
        <p:spPr bwMode="auto">
          <a:xfrm>
            <a:off x="623392" y="764704"/>
            <a:ext cx="108012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Pct val="50000"/>
              <a:buFontTx/>
              <a:buNone/>
            </a:pPr>
            <a:endParaRPr lang="en-GB" altLang="en-US" sz="2400" b="1">
              <a:solidFill>
                <a:schemeClr val="accent2"/>
              </a:solidFill>
            </a:endParaRPr>
          </a:p>
          <a:p>
            <a:pPr>
              <a:buSzPct val="50000"/>
              <a:buFontTx/>
              <a:buNone/>
            </a:pPr>
            <a:endParaRPr lang="en-GB" altLang="en-US" sz="2400" b="1">
              <a:solidFill>
                <a:schemeClr val="accent2"/>
              </a:solidFill>
            </a:endParaRPr>
          </a:p>
        </p:txBody>
      </p:sp>
      <p:sp>
        <p:nvSpPr>
          <p:cNvPr id="20" name="TextBox 19">
            <a:extLst>
              <a:ext uri="{FF2B5EF4-FFF2-40B4-BE49-F238E27FC236}">
                <a16:creationId xmlns:a16="http://schemas.microsoft.com/office/drawing/2014/main" id="{0C41A99C-75A8-1EA6-6138-B077A3AC236D}"/>
              </a:ext>
            </a:extLst>
          </p:cNvPr>
          <p:cNvSpPr txBox="1"/>
          <p:nvPr/>
        </p:nvSpPr>
        <p:spPr>
          <a:xfrm>
            <a:off x="119335" y="44624"/>
            <a:ext cx="9142139" cy="523220"/>
          </a:xfrm>
          <a:prstGeom prst="rect">
            <a:avLst/>
          </a:prstGeom>
          <a:noFill/>
        </p:spPr>
        <p:txBody>
          <a:bodyPr wrap="square" rtlCol="0">
            <a:spAutoFit/>
          </a:bodyPr>
          <a:lstStyle/>
          <a:p>
            <a:endParaRPr lang="en-GB" sz="2800" b="1">
              <a:solidFill>
                <a:schemeClr val="bg1"/>
              </a:solidFill>
              <a:latin typeface="+mn-lt"/>
            </a:endParaRPr>
          </a:p>
        </p:txBody>
      </p:sp>
      <p:sp>
        <p:nvSpPr>
          <p:cNvPr id="3" name="TextBox 2">
            <a:extLst>
              <a:ext uri="{FF2B5EF4-FFF2-40B4-BE49-F238E27FC236}">
                <a16:creationId xmlns:a16="http://schemas.microsoft.com/office/drawing/2014/main" id="{F7B49C87-DD3E-F014-3039-271B58992ABD}"/>
              </a:ext>
            </a:extLst>
          </p:cNvPr>
          <p:cNvSpPr txBox="1"/>
          <p:nvPr/>
        </p:nvSpPr>
        <p:spPr>
          <a:xfrm>
            <a:off x="609600" y="66690"/>
            <a:ext cx="9302824" cy="553998"/>
          </a:xfrm>
          <a:prstGeom prst="rect">
            <a:avLst/>
          </a:prstGeom>
          <a:noFill/>
        </p:spPr>
        <p:txBody>
          <a:bodyPr wrap="square" lIns="91440" tIns="45720" rIns="91440" bIns="45720" rtlCol="0" anchor="t">
            <a:spAutoFit/>
          </a:bodyPr>
          <a:lstStyle/>
          <a:p>
            <a:r>
              <a:rPr lang="en-GB" sz="3000" b="1" dirty="0">
                <a:solidFill>
                  <a:schemeClr val="bg1"/>
                </a:solidFill>
                <a:latin typeface="+mn-lt"/>
              </a:rPr>
              <a:t>For our new local plan - some big challenges</a:t>
            </a:r>
          </a:p>
        </p:txBody>
      </p:sp>
    </p:spTree>
    <p:extLst>
      <p:ext uri="{BB962C8B-B14F-4D97-AF65-F5344CB8AC3E}">
        <p14:creationId xmlns:p14="http://schemas.microsoft.com/office/powerpoint/2010/main" val="294591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0A61D-2418-E5FE-6ACD-4EB33363A98D}"/>
              </a:ext>
            </a:extLst>
          </p:cNvPr>
          <p:cNvSpPr>
            <a:spLocks noGrp="1"/>
          </p:cNvSpPr>
          <p:nvPr>
            <p:ph type="title"/>
          </p:nvPr>
        </p:nvSpPr>
        <p:spPr>
          <a:xfrm>
            <a:off x="335360" y="706877"/>
            <a:ext cx="11665296" cy="5558580"/>
          </a:xfrm>
        </p:spPr>
        <p:txBody>
          <a:bodyPr lIns="91440" tIns="45720" rIns="91440" bIns="45720" anchor="t">
            <a:normAutofit fontScale="90000"/>
          </a:bodyPr>
          <a:lstStyle/>
          <a:p>
            <a:pPr algn="ctr"/>
            <a:r>
              <a:rPr lang="en-GB" sz="3200" dirty="0">
                <a:cs typeface="Arial"/>
              </a:rPr>
              <a:t>Up to end of 2024: </a:t>
            </a:r>
            <a:r>
              <a:rPr lang="en-GB" sz="3200" b="1" dirty="0">
                <a:cs typeface="Arial"/>
              </a:rPr>
              <a:t>Early engagement</a:t>
            </a:r>
            <a:br>
              <a:rPr lang="en-GB" sz="3200" dirty="0">
                <a:cs typeface="Arial"/>
              </a:rPr>
            </a:br>
            <a:br>
              <a:rPr lang="en-GB" sz="3200" dirty="0">
                <a:cs typeface="Arial"/>
              </a:rPr>
            </a:br>
            <a:r>
              <a:rPr lang="en-GB" sz="3200" dirty="0">
                <a:cs typeface="Arial"/>
              </a:rPr>
              <a:t>Early 2025: </a:t>
            </a:r>
            <a:r>
              <a:rPr lang="en-GB" sz="3200" b="1" dirty="0">
                <a:cs typeface="Arial"/>
              </a:rPr>
              <a:t>1st round formal Reg 19 consultation</a:t>
            </a:r>
            <a:br>
              <a:rPr lang="en-GB" sz="3200" dirty="0">
                <a:cs typeface="Arial"/>
              </a:rPr>
            </a:br>
            <a:br>
              <a:rPr lang="en-GB" sz="3200" dirty="0">
                <a:cs typeface="Arial"/>
              </a:rPr>
            </a:br>
            <a:r>
              <a:rPr lang="en-GB" sz="3200" dirty="0">
                <a:cs typeface="Arial"/>
              </a:rPr>
              <a:t>Late 2025 to 26th Jan 2026: </a:t>
            </a:r>
            <a:r>
              <a:rPr lang="en-GB" sz="3200" b="1" dirty="0">
                <a:cs typeface="Arial"/>
              </a:rPr>
              <a:t>2nd round of Reg 19 (closed – 26 Jan)</a:t>
            </a:r>
            <a:br>
              <a:rPr lang="en-GB" sz="3200" dirty="0">
                <a:cs typeface="Arial"/>
              </a:rPr>
            </a:br>
            <a:br>
              <a:rPr lang="en-GB" sz="3200" dirty="0">
                <a:cs typeface="Arial"/>
              </a:rPr>
            </a:br>
            <a:r>
              <a:rPr lang="en-GB" sz="3200" dirty="0">
                <a:cs typeface="Arial"/>
              </a:rPr>
              <a:t>Spring 2026: </a:t>
            </a:r>
            <a:r>
              <a:rPr lang="en-GB" sz="3200" b="1" dirty="0">
                <a:cs typeface="Arial"/>
              </a:rPr>
              <a:t>Submission for Examination</a:t>
            </a:r>
            <a:br>
              <a:rPr lang="en-GB" sz="3200" dirty="0">
                <a:cs typeface="Arial"/>
              </a:rPr>
            </a:br>
            <a:br>
              <a:rPr lang="en-GB" sz="3200" dirty="0">
                <a:cs typeface="Arial"/>
              </a:rPr>
            </a:br>
            <a:r>
              <a:rPr lang="en-GB" sz="3200" dirty="0">
                <a:cs typeface="Arial"/>
              </a:rPr>
              <a:t>Late 2026/early 2027: </a:t>
            </a:r>
            <a:r>
              <a:rPr lang="en-GB" sz="3200" b="1" dirty="0">
                <a:cs typeface="Arial"/>
              </a:rPr>
              <a:t>Oral hearing sessions</a:t>
            </a:r>
            <a:br>
              <a:rPr lang="en-GB" sz="3200" dirty="0">
                <a:cs typeface="Arial"/>
              </a:rPr>
            </a:br>
            <a:br>
              <a:rPr lang="en-GB" sz="3200" dirty="0">
                <a:cs typeface="Arial"/>
              </a:rPr>
            </a:br>
            <a:r>
              <a:rPr lang="en-GB" sz="3200" dirty="0">
                <a:cs typeface="Arial"/>
              </a:rPr>
              <a:t>2027: </a:t>
            </a:r>
            <a:r>
              <a:rPr lang="en-GB" sz="3200" b="1" dirty="0">
                <a:cs typeface="Arial"/>
              </a:rPr>
              <a:t>Modification consultation</a:t>
            </a:r>
            <a:br>
              <a:rPr lang="en-GB" sz="3200" dirty="0">
                <a:cs typeface="Arial"/>
              </a:rPr>
            </a:br>
            <a:br>
              <a:rPr lang="en-GB" sz="3200" dirty="0">
                <a:cs typeface="Arial"/>
              </a:rPr>
            </a:br>
            <a:r>
              <a:rPr lang="en-GB" sz="3200" dirty="0">
                <a:cs typeface="Arial"/>
              </a:rPr>
              <a:t>Late 2027: </a:t>
            </a:r>
            <a:r>
              <a:rPr lang="en-GB" sz="3200" b="1" dirty="0">
                <a:cs typeface="Arial"/>
              </a:rPr>
              <a:t>Plan adoption (or maybe 2028)</a:t>
            </a:r>
            <a:br>
              <a:rPr lang="en-GB" sz="3200" b="1" dirty="0">
                <a:cs typeface="Arial"/>
              </a:rPr>
            </a:br>
            <a:br>
              <a:rPr lang="en-GB" sz="3200" dirty="0">
                <a:cs typeface="Arial"/>
              </a:rPr>
            </a:br>
            <a:br>
              <a:rPr lang="en-GB" sz="3200" dirty="0">
                <a:cs typeface="Arial"/>
              </a:rPr>
            </a:br>
            <a:br>
              <a:rPr lang="en-GB" sz="3200" dirty="0">
                <a:cs typeface="Arial"/>
              </a:rPr>
            </a:br>
            <a:br>
              <a:rPr lang="en-GB" sz="3200" dirty="0">
                <a:cs typeface="Arial"/>
              </a:rPr>
            </a:br>
            <a:br>
              <a:rPr lang="en-GB" sz="3200" dirty="0">
                <a:cs typeface="Arial"/>
              </a:rPr>
            </a:br>
            <a:endParaRPr lang="en-US" sz="3200" dirty="0">
              <a:cs typeface="Arial"/>
            </a:endParaRPr>
          </a:p>
        </p:txBody>
      </p:sp>
      <p:sp>
        <p:nvSpPr>
          <p:cNvPr id="4" name="Arrow: Down 3">
            <a:extLst>
              <a:ext uri="{FF2B5EF4-FFF2-40B4-BE49-F238E27FC236}">
                <a16:creationId xmlns:a16="http://schemas.microsoft.com/office/drawing/2014/main" id="{E403A807-A48E-48B2-7FCC-21D785C32679}"/>
              </a:ext>
            </a:extLst>
          </p:cNvPr>
          <p:cNvSpPr/>
          <p:nvPr/>
        </p:nvSpPr>
        <p:spPr>
          <a:xfrm>
            <a:off x="5386399" y="1193992"/>
            <a:ext cx="1573540" cy="3919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5BE113E-6605-4BD3-D1B4-D7B82BF191F9}"/>
              </a:ext>
            </a:extLst>
          </p:cNvPr>
          <p:cNvSpPr txBox="1"/>
          <p:nvPr/>
        </p:nvSpPr>
        <p:spPr>
          <a:xfrm>
            <a:off x="609600" y="66690"/>
            <a:ext cx="9302824" cy="553998"/>
          </a:xfrm>
          <a:prstGeom prst="rect">
            <a:avLst/>
          </a:prstGeom>
          <a:noFill/>
        </p:spPr>
        <p:txBody>
          <a:bodyPr wrap="square" rtlCol="0">
            <a:spAutoFit/>
          </a:bodyPr>
          <a:lstStyle/>
          <a:p>
            <a:r>
              <a:rPr lang="en-GB" sz="3000" b="1">
                <a:solidFill>
                  <a:schemeClr val="bg1"/>
                </a:solidFill>
                <a:latin typeface="+mn-lt"/>
              </a:rPr>
              <a:t>Timeline</a:t>
            </a:r>
          </a:p>
        </p:txBody>
      </p:sp>
      <p:sp>
        <p:nvSpPr>
          <p:cNvPr id="11" name="Arrow: Down 10">
            <a:extLst>
              <a:ext uri="{FF2B5EF4-FFF2-40B4-BE49-F238E27FC236}">
                <a16:creationId xmlns:a16="http://schemas.microsoft.com/office/drawing/2014/main" id="{DD800506-8DA3-14E6-F486-B8395C076EA7}"/>
              </a:ext>
            </a:extLst>
          </p:cNvPr>
          <p:cNvSpPr/>
          <p:nvPr/>
        </p:nvSpPr>
        <p:spPr>
          <a:xfrm>
            <a:off x="5367197" y="1969612"/>
            <a:ext cx="1573540" cy="3919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98E8011B-DF46-0D09-D2CB-AC2A02FDFE47}"/>
              </a:ext>
            </a:extLst>
          </p:cNvPr>
          <p:cNvSpPr/>
          <p:nvPr/>
        </p:nvSpPr>
        <p:spPr>
          <a:xfrm>
            <a:off x="5386399" y="2783688"/>
            <a:ext cx="1573540" cy="3919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9465E6B1-0885-A1D5-D037-AF53B8195D3B}"/>
              </a:ext>
            </a:extLst>
          </p:cNvPr>
          <p:cNvSpPr/>
          <p:nvPr/>
        </p:nvSpPr>
        <p:spPr>
          <a:xfrm>
            <a:off x="5367197" y="3514516"/>
            <a:ext cx="1573540" cy="3919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3E36E8B4-F6B2-043D-1E50-6447AA0CABEA}"/>
              </a:ext>
            </a:extLst>
          </p:cNvPr>
          <p:cNvSpPr/>
          <p:nvPr/>
        </p:nvSpPr>
        <p:spPr>
          <a:xfrm>
            <a:off x="5386399" y="4323718"/>
            <a:ext cx="1573540" cy="3919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DFEC1F9E-1462-CA3B-8CE3-6546C098D333}"/>
              </a:ext>
            </a:extLst>
          </p:cNvPr>
          <p:cNvSpPr/>
          <p:nvPr/>
        </p:nvSpPr>
        <p:spPr>
          <a:xfrm>
            <a:off x="5386399" y="5157192"/>
            <a:ext cx="1573540" cy="3919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208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grpId="0" nodeType="with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1" fill="hold" grpId="0" nodeType="withEffect">
                                  <p:stCondLst>
                                    <p:cond delay="125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83435-1988-1FED-70E1-05DAD8466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0D151-7829-8200-8894-348A42DB889B}"/>
              </a:ext>
            </a:extLst>
          </p:cNvPr>
          <p:cNvSpPr>
            <a:spLocks noGrp="1"/>
          </p:cNvSpPr>
          <p:nvPr>
            <p:ph type="title"/>
          </p:nvPr>
        </p:nvSpPr>
        <p:spPr>
          <a:xfrm>
            <a:off x="479376" y="908721"/>
            <a:ext cx="11578492" cy="5184576"/>
          </a:xfrm>
        </p:spPr>
        <p:txBody>
          <a:bodyPr lIns="91440" tIns="45720" rIns="91440" bIns="45720" anchor="t">
            <a:normAutofit/>
          </a:bodyPr>
          <a:lstStyle/>
          <a:p>
            <a:r>
              <a:rPr lang="en-GB" sz="2400"/>
              <a:t>•</a:t>
            </a:r>
            <a:r>
              <a:rPr lang="en-GB" sz="2400">
                <a:cs typeface="Arial"/>
              </a:rPr>
              <a:t> Policies have been refined (noting feedback received)</a:t>
            </a:r>
            <a:br>
              <a:rPr lang="en-GB" sz="2400">
                <a:cs typeface="Arial"/>
              </a:rPr>
            </a:br>
            <a:br>
              <a:rPr lang="en-GB" sz="2400">
                <a:cs typeface="Arial"/>
              </a:rPr>
            </a:br>
            <a:r>
              <a:rPr lang="en-GB" sz="2400"/>
              <a:t>•</a:t>
            </a:r>
            <a:r>
              <a:rPr lang="en-GB" sz="2400">
                <a:cs typeface="Arial"/>
              </a:rPr>
              <a:t> Factual errors corrected</a:t>
            </a:r>
            <a:br>
              <a:rPr lang="en-GB" sz="2400">
                <a:cs typeface="Arial"/>
              </a:rPr>
            </a:br>
            <a:br>
              <a:rPr lang="en-GB" sz="2400">
                <a:cs typeface="Arial"/>
              </a:rPr>
            </a:br>
            <a:r>
              <a:rPr lang="en-GB" sz="2400"/>
              <a:t>•</a:t>
            </a:r>
            <a:r>
              <a:rPr lang="en-GB" sz="2400">
                <a:cs typeface="Arial"/>
              </a:rPr>
              <a:t> New evidence has informed policy changes</a:t>
            </a:r>
            <a:br>
              <a:rPr lang="en-GB" sz="2400">
                <a:cs typeface="Arial"/>
              </a:rPr>
            </a:br>
            <a:br>
              <a:rPr lang="en-GB" sz="2400">
                <a:cs typeface="Arial"/>
              </a:rPr>
            </a:br>
            <a:r>
              <a:rPr lang="en-GB" sz="2400"/>
              <a:t>•</a:t>
            </a:r>
            <a:r>
              <a:rPr lang="en-GB" sz="2400">
                <a:cs typeface="Arial"/>
              </a:rPr>
              <a:t> Update to Designated Neighbourhood Area housing numbers</a:t>
            </a:r>
            <a:br>
              <a:rPr lang="en-GB" sz="2400">
                <a:cs typeface="Arial"/>
              </a:rPr>
            </a:br>
            <a:br>
              <a:rPr lang="en-GB" sz="2400">
                <a:cs typeface="Arial"/>
              </a:rPr>
            </a:br>
            <a:r>
              <a:rPr lang="en-GB" sz="2400"/>
              <a:t>•</a:t>
            </a:r>
            <a:r>
              <a:rPr lang="en-GB" sz="2400">
                <a:cs typeface="Arial"/>
              </a:rPr>
              <a:t> Updates of Habitat Mitigation</a:t>
            </a:r>
            <a:br>
              <a:rPr lang="en-GB" sz="2400">
                <a:cs typeface="Arial"/>
              </a:rPr>
            </a:br>
            <a:br>
              <a:rPr lang="en-GB" sz="2400">
                <a:cs typeface="Arial"/>
              </a:rPr>
            </a:br>
            <a:r>
              <a:rPr lang="en-GB" sz="2400"/>
              <a:t>•</a:t>
            </a:r>
            <a:r>
              <a:rPr lang="en-GB" sz="2400">
                <a:cs typeface="Arial"/>
              </a:rPr>
              <a:t> Updating on flooding considerations and water quality</a:t>
            </a:r>
            <a:br>
              <a:rPr lang="en-GB" sz="2400">
                <a:cs typeface="Arial"/>
              </a:rPr>
            </a:br>
            <a:br>
              <a:rPr lang="en-GB" sz="2400">
                <a:cs typeface="Arial"/>
              </a:rPr>
            </a:br>
            <a:r>
              <a:rPr lang="en-GB" sz="2400"/>
              <a:t>•</a:t>
            </a:r>
            <a:r>
              <a:rPr lang="en-GB" sz="2400">
                <a:cs typeface="Arial"/>
              </a:rPr>
              <a:t> New emphasis on conserving and enhancing National Landscapes</a:t>
            </a:r>
            <a:br>
              <a:rPr lang="en-GB" sz="2400">
                <a:cs typeface="Arial"/>
              </a:rPr>
            </a:br>
            <a:br>
              <a:rPr lang="en-GB" sz="2400">
                <a:cs typeface="Arial"/>
              </a:rPr>
            </a:br>
            <a:r>
              <a:rPr lang="en-GB" sz="2400"/>
              <a:t>•</a:t>
            </a:r>
            <a:r>
              <a:rPr lang="en-GB" sz="2400">
                <a:cs typeface="Arial"/>
              </a:rPr>
              <a:t> Greater emphasis on electric vehicle charging</a:t>
            </a:r>
          </a:p>
        </p:txBody>
      </p:sp>
      <p:sp>
        <p:nvSpPr>
          <p:cNvPr id="8195" name="Rectangle 4">
            <a:extLst>
              <a:ext uri="{FF2B5EF4-FFF2-40B4-BE49-F238E27FC236}">
                <a16:creationId xmlns:a16="http://schemas.microsoft.com/office/drawing/2014/main" id="{9FFEDF70-F415-7087-ABF4-B374A9B872F6}"/>
              </a:ext>
            </a:extLst>
          </p:cNvPr>
          <p:cNvSpPr>
            <a:spLocks noChangeArrowheads="1"/>
          </p:cNvSpPr>
          <p:nvPr/>
        </p:nvSpPr>
        <p:spPr bwMode="auto">
          <a:xfrm>
            <a:off x="623392" y="764704"/>
            <a:ext cx="108012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Pct val="50000"/>
              <a:buFontTx/>
              <a:buNone/>
            </a:pPr>
            <a:endParaRPr lang="en-GB" altLang="en-US" sz="2400" b="1">
              <a:solidFill>
                <a:schemeClr val="accent2"/>
              </a:solidFill>
            </a:endParaRPr>
          </a:p>
          <a:p>
            <a:pPr>
              <a:buSzPct val="50000"/>
              <a:buFontTx/>
              <a:buNone/>
            </a:pPr>
            <a:endParaRPr lang="en-GB" altLang="en-US" sz="2400" b="1">
              <a:solidFill>
                <a:schemeClr val="accent2"/>
              </a:solidFill>
            </a:endParaRPr>
          </a:p>
        </p:txBody>
      </p:sp>
      <p:sp>
        <p:nvSpPr>
          <p:cNvPr id="20" name="TextBox 19">
            <a:extLst>
              <a:ext uri="{FF2B5EF4-FFF2-40B4-BE49-F238E27FC236}">
                <a16:creationId xmlns:a16="http://schemas.microsoft.com/office/drawing/2014/main" id="{E9160976-D4FD-1D43-2C89-24B80A043122}"/>
              </a:ext>
            </a:extLst>
          </p:cNvPr>
          <p:cNvSpPr txBox="1"/>
          <p:nvPr/>
        </p:nvSpPr>
        <p:spPr>
          <a:xfrm>
            <a:off x="119335" y="44624"/>
            <a:ext cx="9142139" cy="523220"/>
          </a:xfrm>
          <a:prstGeom prst="rect">
            <a:avLst/>
          </a:prstGeom>
          <a:noFill/>
        </p:spPr>
        <p:txBody>
          <a:bodyPr wrap="square" rtlCol="0">
            <a:spAutoFit/>
          </a:bodyPr>
          <a:lstStyle/>
          <a:p>
            <a:endParaRPr lang="en-GB" sz="2800" b="1">
              <a:solidFill>
                <a:schemeClr val="bg1"/>
              </a:solidFill>
              <a:latin typeface="+mn-lt"/>
            </a:endParaRPr>
          </a:p>
        </p:txBody>
      </p:sp>
      <p:sp>
        <p:nvSpPr>
          <p:cNvPr id="3" name="TextBox 2">
            <a:extLst>
              <a:ext uri="{FF2B5EF4-FFF2-40B4-BE49-F238E27FC236}">
                <a16:creationId xmlns:a16="http://schemas.microsoft.com/office/drawing/2014/main" id="{704F2122-4CC2-5630-24F0-37F702051B10}"/>
              </a:ext>
            </a:extLst>
          </p:cNvPr>
          <p:cNvSpPr txBox="1"/>
          <p:nvPr/>
        </p:nvSpPr>
        <p:spPr>
          <a:xfrm>
            <a:off x="609600" y="66690"/>
            <a:ext cx="9302824" cy="553998"/>
          </a:xfrm>
          <a:prstGeom prst="rect">
            <a:avLst/>
          </a:prstGeom>
          <a:noFill/>
        </p:spPr>
        <p:txBody>
          <a:bodyPr wrap="square" rtlCol="0">
            <a:spAutoFit/>
          </a:bodyPr>
          <a:lstStyle/>
          <a:p>
            <a:r>
              <a:rPr lang="en-GB" sz="3000" b="1" dirty="0">
                <a:solidFill>
                  <a:schemeClr val="bg1"/>
                </a:solidFill>
                <a:latin typeface="+mn-lt"/>
              </a:rPr>
              <a:t>Key changes – in the latest consultation draft </a:t>
            </a:r>
          </a:p>
        </p:txBody>
      </p:sp>
    </p:spTree>
    <p:extLst>
      <p:ext uri="{BB962C8B-B14F-4D97-AF65-F5344CB8AC3E}">
        <p14:creationId xmlns:p14="http://schemas.microsoft.com/office/powerpoint/2010/main" val="143472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E76D4-A346-C6B2-7558-9C9B594EA334}"/>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256140A2-C411-B2ED-A854-E0590BC7B371}"/>
              </a:ext>
            </a:extLst>
          </p:cNvPr>
          <p:cNvSpPr>
            <a:spLocks noGrp="1" noChangeArrowheads="1"/>
          </p:cNvSpPr>
          <p:nvPr>
            <p:ph idx="4294967295"/>
          </p:nvPr>
        </p:nvSpPr>
        <p:spPr>
          <a:xfrm>
            <a:off x="3775075" y="5378450"/>
            <a:ext cx="8416925" cy="681038"/>
          </a:xfrm>
          <a:prstGeom prst="rect">
            <a:avLst/>
          </a:prstGeom>
        </p:spPr>
        <p:txBody>
          <a:bodyPr/>
          <a:lstStyle/>
          <a:p>
            <a:pPr lvl="2" eaLnBrk="1" hangingPunct="1"/>
            <a:endParaRPr lang="en-GB" altLang="en-US"/>
          </a:p>
          <a:p>
            <a:pPr lvl="2" eaLnBrk="1" hangingPunct="1"/>
            <a:endParaRPr lang="en-GB" altLang="en-US"/>
          </a:p>
          <a:p>
            <a:pPr lvl="2" eaLnBrk="1" hangingPunct="1"/>
            <a:endParaRPr lang="en-GB" altLang="en-US"/>
          </a:p>
          <a:p>
            <a:pPr lvl="2" eaLnBrk="1" hangingPunct="1"/>
            <a:endParaRPr lang="en-GB" altLang="en-US"/>
          </a:p>
          <a:p>
            <a:pPr lvl="2" eaLnBrk="1" hangingPunct="1"/>
            <a:endParaRPr lang="en-GB" altLang="en-US"/>
          </a:p>
        </p:txBody>
      </p:sp>
      <p:sp>
        <p:nvSpPr>
          <p:cNvPr id="8195" name="Rectangle 4">
            <a:extLst>
              <a:ext uri="{FF2B5EF4-FFF2-40B4-BE49-F238E27FC236}">
                <a16:creationId xmlns:a16="http://schemas.microsoft.com/office/drawing/2014/main" id="{00B04E9E-03F9-1761-53E3-F53B86EF3BDA}"/>
              </a:ext>
            </a:extLst>
          </p:cNvPr>
          <p:cNvSpPr>
            <a:spLocks noChangeArrowheads="1"/>
          </p:cNvSpPr>
          <p:nvPr/>
        </p:nvSpPr>
        <p:spPr bwMode="auto">
          <a:xfrm>
            <a:off x="623392" y="764704"/>
            <a:ext cx="108012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SzPct val="50000"/>
              <a:buFontTx/>
              <a:buNone/>
            </a:pPr>
            <a:endParaRPr lang="en-GB" altLang="en-US" sz="2400" b="1">
              <a:solidFill>
                <a:schemeClr val="accent2"/>
              </a:solidFill>
            </a:endParaRPr>
          </a:p>
          <a:p>
            <a:pPr>
              <a:buSzPct val="50000"/>
              <a:buFontTx/>
              <a:buNone/>
            </a:pPr>
            <a:endParaRPr lang="en-GB" altLang="en-US" sz="2400" b="1">
              <a:solidFill>
                <a:schemeClr val="accent2"/>
              </a:solidFill>
            </a:endParaRPr>
          </a:p>
        </p:txBody>
      </p:sp>
      <p:sp>
        <p:nvSpPr>
          <p:cNvPr id="5" name="TextBox 4">
            <a:extLst>
              <a:ext uri="{FF2B5EF4-FFF2-40B4-BE49-F238E27FC236}">
                <a16:creationId xmlns:a16="http://schemas.microsoft.com/office/drawing/2014/main" id="{2CDAEA7E-0691-8DE1-8503-DC0F33D01A8D}"/>
              </a:ext>
            </a:extLst>
          </p:cNvPr>
          <p:cNvSpPr txBox="1"/>
          <p:nvPr/>
        </p:nvSpPr>
        <p:spPr>
          <a:xfrm>
            <a:off x="122767" y="20225"/>
            <a:ext cx="11946466" cy="1569660"/>
          </a:xfrm>
          <a:prstGeom prst="rect">
            <a:avLst/>
          </a:prstGeom>
          <a:noFill/>
        </p:spPr>
        <p:txBody>
          <a:bodyPr wrap="square">
            <a:spAutoFit/>
          </a:bodyPr>
          <a:lstStyle/>
          <a:p>
            <a:r>
              <a:rPr lang="en-GB" sz="3200" b="1" dirty="0">
                <a:solidFill>
                  <a:schemeClr val="bg1"/>
                </a:solidFill>
                <a:latin typeface="+mj-lt"/>
              </a:rPr>
              <a:t>What is meant by ‘Sound’ and ‘Legally Compliant’?</a:t>
            </a:r>
          </a:p>
          <a:p>
            <a:endParaRPr lang="en-GB" sz="1600" dirty="0">
              <a:solidFill>
                <a:schemeClr val="bg1"/>
              </a:solidFill>
              <a:latin typeface="+mj-lt"/>
            </a:endParaRPr>
          </a:p>
          <a:p>
            <a:r>
              <a:rPr lang="en-GB" dirty="0">
                <a:latin typeface="+mj-lt"/>
              </a:rPr>
              <a:t>Local plans must be prepared in accordance with the which states that a plan is ‘sound’ if it meets the following tests (as summarised):</a:t>
            </a:r>
          </a:p>
        </p:txBody>
      </p:sp>
      <p:sp>
        <p:nvSpPr>
          <p:cNvPr id="2" name="TextBox 1">
            <a:extLst>
              <a:ext uri="{FF2B5EF4-FFF2-40B4-BE49-F238E27FC236}">
                <a16:creationId xmlns:a16="http://schemas.microsoft.com/office/drawing/2014/main" id="{14175FE7-839C-6EA2-D471-C03A75F849A5}"/>
              </a:ext>
            </a:extLst>
          </p:cNvPr>
          <p:cNvSpPr txBox="1"/>
          <p:nvPr/>
        </p:nvSpPr>
        <p:spPr>
          <a:xfrm>
            <a:off x="194774" y="2032263"/>
            <a:ext cx="11733873" cy="707886"/>
          </a:xfrm>
          <a:prstGeom prst="rect">
            <a:avLst/>
          </a:prstGeom>
          <a:noFill/>
        </p:spPr>
        <p:txBody>
          <a:bodyPr wrap="square" rtlCol="0">
            <a:spAutoFit/>
          </a:bodyPr>
          <a:lstStyle/>
          <a:p>
            <a:pPr marL="285750" indent="-285750">
              <a:buFont typeface="Arial" panose="020B0604020202020204" pitchFamily="34" charset="0"/>
              <a:buChar char="•"/>
            </a:pPr>
            <a:r>
              <a:rPr lang="en-GB" sz="2000" b="1" dirty="0">
                <a:latin typeface="+mn-lt"/>
              </a:rPr>
              <a:t>Positively prepared </a:t>
            </a:r>
          </a:p>
          <a:p>
            <a:pPr marL="742950" lvl="1" indent="-285750">
              <a:buFont typeface="Courier New" panose="02070309020205020404" pitchFamily="49" charset="0"/>
              <a:buChar char="o"/>
            </a:pPr>
            <a:r>
              <a:rPr lang="en-GB" sz="2000" dirty="0">
                <a:latin typeface="+mn-lt"/>
              </a:rPr>
              <a:t>Meeting development needs potentially including from other authorities.</a:t>
            </a:r>
            <a:endParaRPr lang="en-GB" sz="2000" dirty="0"/>
          </a:p>
        </p:txBody>
      </p:sp>
      <p:sp>
        <p:nvSpPr>
          <p:cNvPr id="3" name="TextBox 2">
            <a:extLst>
              <a:ext uri="{FF2B5EF4-FFF2-40B4-BE49-F238E27FC236}">
                <a16:creationId xmlns:a16="http://schemas.microsoft.com/office/drawing/2014/main" id="{EB59581F-E2CB-EB74-2D14-2427A40497F4}"/>
              </a:ext>
            </a:extLst>
          </p:cNvPr>
          <p:cNvSpPr txBox="1"/>
          <p:nvPr/>
        </p:nvSpPr>
        <p:spPr>
          <a:xfrm>
            <a:off x="122766" y="2928426"/>
            <a:ext cx="11877890" cy="1384995"/>
          </a:xfrm>
          <a:prstGeom prst="rect">
            <a:avLst/>
          </a:prstGeom>
          <a:noFill/>
        </p:spPr>
        <p:txBody>
          <a:bodyPr wrap="square" rtlCol="0">
            <a:spAutoFit/>
          </a:bodyPr>
          <a:lstStyle/>
          <a:p>
            <a:pPr marL="285750" indent="-285750">
              <a:buFont typeface="Arial" panose="020B0604020202020204" pitchFamily="34" charset="0"/>
              <a:buChar char="•"/>
            </a:pPr>
            <a:r>
              <a:rPr lang="en-GB" sz="2000" b="1" dirty="0">
                <a:latin typeface="+mn-lt"/>
              </a:rPr>
              <a:t>Justified </a:t>
            </a:r>
          </a:p>
          <a:p>
            <a:pPr marL="742950" lvl="1" indent="-285750">
              <a:buFont typeface="Courier New" panose="02070309020205020404" pitchFamily="49" charset="0"/>
              <a:buChar char="o"/>
            </a:pPr>
            <a:r>
              <a:rPr lang="en-GB" sz="2000" dirty="0">
                <a:latin typeface="+mn-lt"/>
              </a:rPr>
              <a:t>an appropriate strategy, taking into account the reasonable alternatives, and based on proportionate evidence</a:t>
            </a:r>
          </a:p>
          <a:p>
            <a:endParaRPr lang="en-GB" dirty="0"/>
          </a:p>
        </p:txBody>
      </p:sp>
      <p:sp>
        <p:nvSpPr>
          <p:cNvPr id="6" name="TextBox 5">
            <a:extLst>
              <a:ext uri="{FF2B5EF4-FFF2-40B4-BE49-F238E27FC236}">
                <a16:creationId xmlns:a16="http://schemas.microsoft.com/office/drawing/2014/main" id="{8FE94FC2-EEA6-07A1-A535-3E0051FCAB59}"/>
              </a:ext>
            </a:extLst>
          </p:cNvPr>
          <p:cNvSpPr txBox="1"/>
          <p:nvPr/>
        </p:nvSpPr>
        <p:spPr>
          <a:xfrm>
            <a:off x="122765" y="4008546"/>
            <a:ext cx="11946465" cy="1015663"/>
          </a:xfrm>
          <a:prstGeom prst="rect">
            <a:avLst/>
          </a:prstGeom>
          <a:noFill/>
        </p:spPr>
        <p:txBody>
          <a:bodyPr wrap="square" rtlCol="0">
            <a:spAutoFit/>
          </a:bodyPr>
          <a:lstStyle/>
          <a:p>
            <a:pPr marL="285750" indent="-285750">
              <a:buFont typeface="Arial" panose="020B0604020202020204" pitchFamily="34" charset="0"/>
              <a:buChar char="•"/>
            </a:pPr>
            <a:r>
              <a:rPr lang="en-GB" sz="2000" b="1" dirty="0">
                <a:latin typeface="+mn-lt"/>
              </a:rPr>
              <a:t>Effective</a:t>
            </a:r>
            <a:r>
              <a:rPr lang="en-GB" sz="2000" dirty="0">
                <a:latin typeface="+mn-lt"/>
              </a:rPr>
              <a:t> </a:t>
            </a:r>
          </a:p>
          <a:p>
            <a:pPr marL="742950" lvl="1" indent="-285750">
              <a:buFont typeface="Courier New" panose="02070309020205020404" pitchFamily="49" charset="0"/>
              <a:buChar char="o"/>
            </a:pPr>
            <a:r>
              <a:rPr lang="en-GB" sz="2000" dirty="0">
                <a:latin typeface="+mn-lt"/>
              </a:rPr>
              <a:t>deliverable over the plan period and based on effective joint working on cross-boundary strategic matter.</a:t>
            </a:r>
            <a:endParaRPr lang="en-GB" dirty="0"/>
          </a:p>
        </p:txBody>
      </p:sp>
      <p:sp>
        <p:nvSpPr>
          <p:cNvPr id="7" name="TextBox 6">
            <a:extLst>
              <a:ext uri="{FF2B5EF4-FFF2-40B4-BE49-F238E27FC236}">
                <a16:creationId xmlns:a16="http://schemas.microsoft.com/office/drawing/2014/main" id="{1CFB867A-6721-6E36-9481-AF3B5EBABF3D}"/>
              </a:ext>
            </a:extLst>
          </p:cNvPr>
          <p:cNvSpPr txBox="1"/>
          <p:nvPr/>
        </p:nvSpPr>
        <p:spPr>
          <a:xfrm>
            <a:off x="122764" y="5157192"/>
            <a:ext cx="11733872" cy="1384995"/>
          </a:xfrm>
          <a:prstGeom prst="rect">
            <a:avLst/>
          </a:prstGeom>
          <a:noFill/>
        </p:spPr>
        <p:txBody>
          <a:bodyPr wrap="square" rtlCol="0">
            <a:spAutoFit/>
          </a:bodyPr>
          <a:lstStyle/>
          <a:p>
            <a:pPr marL="285750" indent="-285750">
              <a:buFont typeface="Arial" panose="020B0604020202020204" pitchFamily="34" charset="0"/>
              <a:buChar char="•"/>
            </a:pPr>
            <a:r>
              <a:rPr lang="en-GB" sz="2000" b="1" dirty="0">
                <a:latin typeface="+mn-lt"/>
              </a:rPr>
              <a:t>Consistent with National Policy </a:t>
            </a:r>
          </a:p>
          <a:p>
            <a:pPr marL="742950" lvl="1" indent="-285750">
              <a:buFont typeface="Courier New" panose="02070309020205020404" pitchFamily="49" charset="0"/>
              <a:buChar char="o"/>
            </a:pPr>
            <a:r>
              <a:rPr lang="en-GB" sz="2000" dirty="0">
                <a:latin typeface="+mn-lt"/>
              </a:rPr>
              <a:t>enabling the delivery of sustainable development in accordance with the policies in the NPPF and other statements of national planning policy, where relevant</a:t>
            </a:r>
          </a:p>
          <a:p>
            <a:endParaRPr lang="en-GB" dirty="0"/>
          </a:p>
        </p:txBody>
      </p:sp>
    </p:spTree>
    <p:extLst>
      <p:ext uri="{BB962C8B-B14F-4D97-AF65-F5344CB8AC3E}">
        <p14:creationId xmlns:p14="http://schemas.microsoft.com/office/powerpoint/2010/main" val="35480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5323</Words>
  <Application>Microsoft Office PowerPoint</Application>
  <PresentationFormat>Widescreen</PresentationFormat>
  <Paragraphs>189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Courier New</vt:lpstr>
      <vt:lpstr>Times New Roman</vt:lpstr>
      <vt:lpstr>Office Theme</vt:lpstr>
      <vt:lpstr>PowerPoint Presentation</vt:lpstr>
      <vt:lpstr>• The ‘rule-book’ for determining planning applications  • Sets out where new development will be allowed and restricted  • Protects our natural and built assets  • Provides homes for people to live in and places for work and leisure  • Secures affordable housing and other developer contributions</vt:lpstr>
      <vt:lpstr>Until finally and fully superseded the following plans remain in place: - the existing Local Plan; - the Villages Plan.  The Cranbrook Plan - but some policies to be superseded in part by the new plan.  Neighbourhood Plans - our council remains very committed to supporting these plans.  Devon County Council – waste and mineral plans</vt:lpstr>
      <vt:lpstr>PowerPoint Presentation</vt:lpstr>
      <vt:lpstr>Our work sits in context of:  2023 NPPF – against which our local plan will be Examined.  2024 NPPF – used for DM purposes and some new local plan relevance.   2025 NPPF – current consultation draft (more to be said in conclusions)  Planning and Infrastructure Act - 2025   </vt:lpstr>
      <vt:lpstr>• Government require high housing numbers (950 a year – includes a 20% ‘reduction’) and we have a clear growth agenda  • But 57% of East Devon is in National Landscape areas  • The Jurassic Coast is great but acts as a constraint  • 4,000 plus listed buildings/heritage assets  • Strains and stresses on existing infrastructure  • Need to plan for new infrastructure</vt:lpstr>
      <vt:lpstr>Up to end of 2024: Early engagement  Early 2025: 1st round formal Reg 19 consultation  Late 2025 to 26th Jan 2026: 2nd round of Reg 19 (closed – 26 Jan)  Spring 2026: Submission for Examination  Late 2026/early 2027: Oral hearing sessions  2027: Modification consultation  Late 2027: Plan adoption (or maybe 2028)      </vt:lpstr>
      <vt:lpstr>• Policies have been refined (noting feedback received)  • Factual errors corrected  • New evidence has informed policy changes  • Update to Designated Neighbourhood Area housing numbers  • Updates of Habitat Mitigation  • Updating on flooding considerations and water quality  • New emphasis on conserving and enhancing National Landscapes  • Greater emphasis on electric vehicle charging</vt:lpstr>
      <vt:lpstr>PowerPoint Presentation</vt:lpstr>
      <vt:lpstr>A West End of the district focus – the part close to Exeter -  Marlcombe – new community, - Cranbrook and major housing schemes, and - Substantive employment sites and land areas.   Larger scale provision at the towns – especially so: - Axminster, Exmouth and Honiton.  Greater levels of constraint across villages and in rural areas.  </vt:lpstr>
      <vt:lpstr> </vt:lpstr>
      <vt:lpstr>PowerPoint Presentation</vt:lpstr>
      <vt:lpstr>• The plan carries more weight now at final Reg 19 consultation. Council policy is now clearer  • No five-year housing land supply  • Tilted balance remains   • Protection for neighbourhood plans made less than 5 years ago that make an allocation  • We know sites are coming forward ahead of local plan adoption.   • Increasing weight may be given to requirements such as affordable housing, 20% BNG, etc    </vt:lpstr>
      <vt:lpstr>The Government (MHCLG) advise of the new consultation NPPF:  - Present national policy more clearly, so that it is accessible and understandable  - Make national policy more rules based, to improve consistency and predictability  - Make policy for decision-making more comprehensive, to support efforts to avoid duplication in plans  - Take further opportunities to support growth across different sectors.  Consultation closes - Tuesday 10 March 2026.   </vt:lpstr>
      <vt:lpstr> Introduction of Spatial Development Strategies – Devon wide (harking back to Structure Plans?).  New slimmer and more speedily produced local plans.  Local plans to include far fewer policies (onus on reliance on NPPF policies).  Key focus for local plans to be on allocating land for development.  And … all within the context of local government reorganisation.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Lethaby</dc:creator>
  <cp:lastModifiedBy>Tim Lethaby</cp:lastModifiedBy>
  <cp:revision>1</cp:revision>
  <dcterms:created xsi:type="dcterms:W3CDTF">2026-03-02T10:36:00Z</dcterms:created>
  <dcterms:modified xsi:type="dcterms:W3CDTF">2026-03-02T10:36:23Z</dcterms:modified>
</cp:coreProperties>
</file>